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0" r:id="rId1"/>
  </p:sldMasterIdLst>
  <p:notesMasterIdLst>
    <p:notesMasterId r:id="rId8"/>
  </p:notesMasterIdLst>
  <p:handoutMasterIdLst>
    <p:handoutMasterId r:id="rId9"/>
  </p:handoutMasterIdLst>
  <p:sldIdLst>
    <p:sldId id="265" r:id="rId2"/>
    <p:sldId id="421" r:id="rId3"/>
    <p:sldId id="444" r:id="rId4"/>
    <p:sldId id="433" r:id="rId5"/>
    <p:sldId id="437" r:id="rId6"/>
    <p:sldId id="441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00"/>
    <a:srgbClr val="9307FE"/>
    <a:srgbClr val="FFAB00"/>
    <a:srgbClr val="FFD8CC"/>
    <a:srgbClr val="00CEFF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94672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662" y="67"/>
      </p:cViewPr>
      <p:guideLst>
        <p:guide orient="horz" pos="159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r>
              <a:rPr lang="en-US"/>
              <a:t>r2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/>
              </a:solidFill>
              <a:latin typeface="Golos Text" panose="020B0503020202020204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DE-48D0-96D6-73DB89EB24A4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2DE-48D0-96D6-73DB89EB24A4}"/>
              </c:ext>
            </c:extLst>
          </c:dPt>
          <c:cat>
            <c:strRef>
              <c:f>Лист1!$A$2:$A$5</c:f>
              <c:strCache>
                <c:ptCount val="4"/>
                <c:pt idx="0">
                  <c:v>GraphSAGE</c:v>
                </c:pt>
                <c:pt idx="1">
                  <c:v>TGAT</c:v>
                </c:pt>
                <c:pt idx="2">
                  <c:v>GGNN</c:v>
                </c:pt>
                <c:pt idx="3">
                  <c:v>TGCN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0.97</c:v>
                </c:pt>
                <c:pt idx="1">
                  <c:v>0.88</c:v>
                </c:pt>
                <c:pt idx="2">
                  <c:v>0.96</c:v>
                </c:pt>
                <c:pt idx="3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E-48D0-96D6-73DB89EB2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0780831"/>
        <c:axId val="1000782079"/>
      </c:barChart>
      <c:catAx>
        <c:axId val="1000780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endParaRPr lang="ru-RU"/>
          </a:p>
        </c:txPr>
        <c:crossAx val="1000782079"/>
        <c:crosses val="autoZero"/>
        <c:auto val="1"/>
        <c:lblAlgn val="ctr"/>
        <c:lblOffset val="100"/>
        <c:noMultiLvlLbl val="0"/>
      </c:catAx>
      <c:valAx>
        <c:axId val="1000782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endParaRPr lang="ru-RU"/>
          </a:p>
        </c:txPr>
        <c:crossAx val="10007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Golos Text" panose="020B0503020202020204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r>
              <a:rPr lang="en-US"/>
              <a:t>MSE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/>
              </a:solidFill>
              <a:latin typeface="Golos Text" panose="020B0503020202020204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72-41FB-8C32-F3C2CD5148B1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572-41FB-8C32-F3C2CD5148B1}"/>
              </c:ext>
            </c:extLst>
          </c:dPt>
          <c:cat>
            <c:strRef>
              <c:f>Лист1!$A$2:$A$5</c:f>
              <c:strCache>
                <c:ptCount val="4"/>
                <c:pt idx="0">
                  <c:v>GraphSAGE</c:v>
                </c:pt>
                <c:pt idx="1">
                  <c:v>TGAT</c:v>
                </c:pt>
                <c:pt idx="2">
                  <c:v>GGNN</c:v>
                </c:pt>
                <c:pt idx="3">
                  <c:v>TGCN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171.39</c:v>
                </c:pt>
                <c:pt idx="1">
                  <c:v>759.18</c:v>
                </c:pt>
                <c:pt idx="2">
                  <c:v>215.49</c:v>
                </c:pt>
                <c:pt idx="3">
                  <c:v>2501.09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72-41FB-8C32-F3C2CD514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0780831"/>
        <c:axId val="1000782079"/>
      </c:barChart>
      <c:catAx>
        <c:axId val="1000780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endParaRPr lang="ru-RU"/>
          </a:p>
        </c:txPr>
        <c:crossAx val="1000782079"/>
        <c:crosses val="autoZero"/>
        <c:auto val="1"/>
        <c:lblAlgn val="ctr"/>
        <c:lblOffset val="100"/>
        <c:noMultiLvlLbl val="0"/>
      </c:catAx>
      <c:valAx>
        <c:axId val="1000782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endParaRPr lang="ru-RU"/>
          </a:p>
        </c:txPr>
        <c:crossAx val="10007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Golos Text" panose="020B0503020202020204"/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r>
              <a:rPr lang="en-US"/>
              <a:t>MAE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/>
              </a:solidFill>
              <a:latin typeface="Golos Text" panose="020B0503020202020204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C0-4ED9-A51C-D01ACB0CC0DA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AC0-4ED9-A51C-D01ACB0CC0DA}"/>
              </c:ext>
            </c:extLst>
          </c:dPt>
          <c:cat>
            <c:strRef>
              <c:f>Лист1!$A$2:$A$5</c:f>
              <c:strCache>
                <c:ptCount val="4"/>
                <c:pt idx="0">
                  <c:v>GraphSAGE</c:v>
                </c:pt>
                <c:pt idx="1">
                  <c:v>TGAT</c:v>
                </c:pt>
                <c:pt idx="2">
                  <c:v>GGNN</c:v>
                </c:pt>
                <c:pt idx="3">
                  <c:v>TGCN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5.46</c:v>
                </c:pt>
                <c:pt idx="1">
                  <c:v>12.3</c:v>
                </c:pt>
                <c:pt idx="2">
                  <c:v>5.84</c:v>
                </c:pt>
                <c:pt idx="3">
                  <c:v>33.159999999999997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C0-4ED9-A51C-D01ACB0CC0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0780831"/>
        <c:axId val="1000782079"/>
      </c:barChart>
      <c:catAx>
        <c:axId val="1000780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endParaRPr lang="ru-RU"/>
          </a:p>
        </c:txPr>
        <c:crossAx val="1000782079"/>
        <c:crosses val="autoZero"/>
        <c:auto val="1"/>
        <c:lblAlgn val="ctr"/>
        <c:lblOffset val="100"/>
        <c:noMultiLvlLbl val="0"/>
      </c:catAx>
      <c:valAx>
        <c:axId val="1000782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endParaRPr lang="ru-RU"/>
          </a:p>
        </c:txPr>
        <c:crossAx val="10007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Golos Text" panose="020B0503020202020204"/>
        </a:defRPr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r>
              <a:rPr lang="en-US"/>
              <a:t>RMSE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/>
              </a:solidFill>
              <a:latin typeface="Golos Text" panose="020B0503020202020204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008-4D55-884F-F70BAC60DF38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08-4D55-884F-F70BAC60DF38}"/>
              </c:ext>
            </c:extLst>
          </c:dPt>
          <c:cat>
            <c:strRef>
              <c:f>Лист1!$A$2:$A$5</c:f>
              <c:strCache>
                <c:ptCount val="4"/>
                <c:pt idx="0">
                  <c:v>GraphSAGE</c:v>
                </c:pt>
                <c:pt idx="1">
                  <c:v>TGAT</c:v>
                </c:pt>
                <c:pt idx="2">
                  <c:v>GGNN</c:v>
                </c:pt>
                <c:pt idx="3">
                  <c:v>TGCN</c:v>
                </c:pt>
              </c:strCache>
            </c:strRef>
          </c:cat>
          <c:val>
            <c:numRef>
              <c:f>Лист1!$E$2:$E$5</c:f>
              <c:numCache>
                <c:formatCode>General</c:formatCode>
                <c:ptCount val="4"/>
                <c:pt idx="0">
                  <c:v>13.09</c:v>
                </c:pt>
                <c:pt idx="1">
                  <c:v>27.55</c:v>
                </c:pt>
                <c:pt idx="2">
                  <c:v>14.68</c:v>
                </c:pt>
                <c:pt idx="3">
                  <c:v>50.01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8-4D55-884F-F70BAC60DF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0780831"/>
        <c:axId val="1000782079"/>
      </c:barChart>
      <c:catAx>
        <c:axId val="1000780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endParaRPr lang="ru-RU"/>
          </a:p>
        </c:txPr>
        <c:crossAx val="1000782079"/>
        <c:crosses val="autoZero"/>
        <c:auto val="1"/>
        <c:lblAlgn val="ctr"/>
        <c:lblOffset val="100"/>
        <c:noMultiLvlLbl val="0"/>
      </c:catAx>
      <c:valAx>
        <c:axId val="100078207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Golos Text" panose="020B0503020202020204"/>
                <a:ea typeface="+mn-ea"/>
                <a:cs typeface="+mn-cs"/>
              </a:defRPr>
            </a:pPr>
            <a:endParaRPr lang="ru-RU"/>
          </a:p>
        </c:txPr>
        <c:crossAx val="100078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Golos Text" panose="020B0503020202020204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chart" Target="../charts/chart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11" Type="http://schemas.openxmlformats.org/officeDocument/2006/relationships/image" Target="../media/image32.png"/><Relationship Id="rId5" Type="http://schemas.openxmlformats.org/officeDocument/2006/relationships/chart" Target="../charts/chart2.xml"/><Relationship Id="rId10" Type="http://schemas.openxmlformats.org/officeDocument/2006/relationships/image" Target="../media/image31.png"/><Relationship Id="rId4" Type="http://schemas.openxmlformats.org/officeDocument/2006/relationships/chart" Target="../charts/chart1.xml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771650"/>
            <a:ext cx="6400800" cy="22098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n-lt"/>
              </a:rPr>
              <a:t>The application of a graph neural network to forecast the reciprocal impact of wells within an oil field</a:t>
            </a:r>
          </a:p>
        </p:txBody>
      </p:sp>
      <p:sp>
        <p:nvSpPr>
          <p:cNvPr id="4" name="Заголовок 12">
            <a:extLst>
              <a:ext uri="{FF2B5EF4-FFF2-40B4-BE49-F238E27FC236}">
                <a16:creationId xmlns:a16="http://schemas.microsoft.com/office/drawing/2014/main" id="{1F19BCF4-C5B7-4490-B54C-84DEC7321A5B}"/>
              </a:ext>
            </a:extLst>
          </p:cNvPr>
          <p:cNvSpPr txBox="1">
            <a:spLocks/>
          </p:cNvSpPr>
          <p:nvPr/>
        </p:nvSpPr>
        <p:spPr>
          <a:xfrm>
            <a:off x="7247302" y="4095750"/>
            <a:ext cx="2874598" cy="1282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b="0" dirty="0">
                <a:solidFill>
                  <a:schemeClr val="bg1"/>
                </a:solidFill>
                <a:latin typeface="+mn-lt"/>
              </a:rPr>
              <a:t>Максим Ямкин</a:t>
            </a:r>
            <a:endParaRPr lang="en-US" sz="14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DEB4D92-3D95-43C8-BD27-654F9AC93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986" y="1545805"/>
            <a:ext cx="1631950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6B9BCDD7-D396-4C49-B79A-564D62E0D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Введение</a:t>
            </a:r>
            <a:r>
              <a:rPr lang="en-US" dirty="0">
                <a:latin typeface="+mn-lt"/>
              </a:rPr>
              <a:t>/</a:t>
            </a:r>
            <a:r>
              <a:rPr lang="ru-RU" dirty="0">
                <a:latin typeface="+mn-lt"/>
              </a:rPr>
              <a:t>актуальность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54DFF1E-71EF-4741-A193-20E775F92848}"/>
              </a:ext>
            </a:extLst>
          </p:cNvPr>
          <p:cNvGrpSpPr/>
          <p:nvPr/>
        </p:nvGrpSpPr>
        <p:grpSpPr>
          <a:xfrm>
            <a:off x="387588" y="1726001"/>
            <a:ext cx="2577401" cy="1359131"/>
            <a:chOff x="3095709" y="1426571"/>
            <a:chExt cx="2577401" cy="1359131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FE24A15F-4D0E-483C-A1CA-227EB92C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0151" y="1426571"/>
              <a:ext cx="698194" cy="698194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B2DFFB9-2D56-44EA-BB3F-F7C42A4A0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9596" y="2203450"/>
              <a:ext cx="582252" cy="582252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36A7C616-F58D-4D05-A9B6-B35AD1C6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8546" y="2203450"/>
              <a:ext cx="582252" cy="582252"/>
            </a:xfrm>
            <a:prstGeom prst="rect">
              <a:avLst/>
            </a:prstGeom>
          </p:spPr>
        </p:pic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954BB859-BA54-48E9-8984-20568D3DA06C}"/>
                </a:ext>
              </a:extLst>
            </p:cNvPr>
            <p:cNvSpPr/>
            <p:nvPr/>
          </p:nvSpPr>
          <p:spPr>
            <a:xfrm>
              <a:off x="3327400" y="2082800"/>
              <a:ext cx="1028700" cy="368300"/>
            </a:xfrm>
            <a:custGeom>
              <a:avLst/>
              <a:gdLst>
                <a:gd name="connsiteX0" fmla="*/ 0 w 1028700"/>
                <a:gd name="connsiteY0" fmla="*/ 0 h 368300"/>
                <a:gd name="connsiteX1" fmla="*/ 107950 w 1028700"/>
                <a:gd name="connsiteY1" fmla="*/ 298450 h 368300"/>
                <a:gd name="connsiteX2" fmla="*/ 412750 w 1028700"/>
                <a:gd name="connsiteY2" fmla="*/ 342900 h 368300"/>
                <a:gd name="connsiteX3" fmla="*/ 1028700 w 1028700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0" h="368300">
                  <a:moveTo>
                    <a:pt x="0" y="0"/>
                  </a:moveTo>
                  <a:cubicBezTo>
                    <a:pt x="19579" y="120650"/>
                    <a:pt x="39158" y="241300"/>
                    <a:pt x="107950" y="298450"/>
                  </a:cubicBezTo>
                  <a:cubicBezTo>
                    <a:pt x="176742" y="355600"/>
                    <a:pt x="259292" y="331258"/>
                    <a:pt x="412750" y="342900"/>
                  </a:cubicBezTo>
                  <a:cubicBezTo>
                    <a:pt x="566208" y="354542"/>
                    <a:pt x="797454" y="361421"/>
                    <a:pt x="1028700" y="368300"/>
                  </a:cubicBezTo>
                </a:path>
              </a:pathLst>
            </a:custGeom>
            <a:noFill/>
            <a:ln w="19050">
              <a:gradFill>
                <a:gsLst>
                  <a:gs pos="67000">
                    <a:schemeClr val="tx1"/>
                  </a:gs>
                  <a:gs pos="100000">
                    <a:srgbClr val="FFFF00"/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9C99A53E-3487-4B19-96CE-1D0A67A45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2082" y="1444931"/>
              <a:ext cx="698194" cy="698194"/>
            </a:xfrm>
            <a:prstGeom prst="rect">
              <a:avLst/>
            </a:prstGeom>
          </p:spPr>
        </p:pic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C57118D8-498C-42CE-B2C0-EA61D76604CF}"/>
                </a:ext>
              </a:extLst>
            </p:cNvPr>
            <p:cNvSpPr/>
            <p:nvPr/>
          </p:nvSpPr>
          <p:spPr>
            <a:xfrm flipH="1">
              <a:off x="4025594" y="2119313"/>
              <a:ext cx="669004" cy="368300"/>
            </a:xfrm>
            <a:custGeom>
              <a:avLst/>
              <a:gdLst>
                <a:gd name="connsiteX0" fmla="*/ 0 w 1028700"/>
                <a:gd name="connsiteY0" fmla="*/ 0 h 368300"/>
                <a:gd name="connsiteX1" fmla="*/ 107950 w 1028700"/>
                <a:gd name="connsiteY1" fmla="*/ 298450 h 368300"/>
                <a:gd name="connsiteX2" fmla="*/ 412750 w 1028700"/>
                <a:gd name="connsiteY2" fmla="*/ 342900 h 368300"/>
                <a:gd name="connsiteX3" fmla="*/ 1028700 w 1028700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0" h="368300">
                  <a:moveTo>
                    <a:pt x="0" y="0"/>
                  </a:moveTo>
                  <a:cubicBezTo>
                    <a:pt x="19579" y="120650"/>
                    <a:pt x="39158" y="241300"/>
                    <a:pt x="107950" y="298450"/>
                  </a:cubicBezTo>
                  <a:cubicBezTo>
                    <a:pt x="176742" y="355600"/>
                    <a:pt x="259292" y="331258"/>
                    <a:pt x="412750" y="342900"/>
                  </a:cubicBezTo>
                  <a:cubicBezTo>
                    <a:pt x="566208" y="354542"/>
                    <a:pt x="797454" y="361421"/>
                    <a:pt x="1028700" y="3683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D9075C51-E86E-49AF-B3EF-BCC2BBCD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4916" y="1444931"/>
              <a:ext cx="698194" cy="698194"/>
            </a:xfrm>
            <a:prstGeom prst="rect">
              <a:avLst/>
            </a:prstGeom>
          </p:spPr>
        </p:pic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5D5F2B14-75ED-413F-A679-083DEE7C98D1}"/>
                </a:ext>
              </a:extLst>
            </p:cNvPr>
            <p:cNvSpPr/>
            <p:nvPr/>
          </p:nvSpPr>
          <p:spPr>
            <a:xfrm flipH="1">
              <a:off x="4281848" y="2104530"/>
              <a:ext cx="885492" cy="527284"/>
            </a:xfrm>
            <a:custGeom>
              <a:avLst/>
              <a:gdLst>
                <a:gd name="connsiteX0" fmla="*/ 0 w 1028700"/>
                <a:gd name="connsiteY0" fmla="*/ 0 h 368300"/>
                <a:gd name="connsiteX1" fmla="*/ 107950 w 1028700"/>
                <a:gd name="connsiteY1" fmla="*/ 298450 h 368300"/>
                <a:gd name="connsiteX2" fmla="*/ 412750 w 1028700"/>
                <a:gd name="connsiteY2" fmla="*/ 342900 h 368300"/>
                <a:gd name="connsiteX3" fmla="*/ 1028700 w 1028700"/>
                <a:gd name="connsiteY3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0" h="368300">
                  <a:moveTo>
                    <a:pt x="0" y="0"/>
                  </a:moveTo>
                  <a:cubicBezTo>
                    <a:pt x="19579" y="120650"/>
                    <a:pt x="39158" y="241300"/>
                    <a:pt x="107950" y="298450"/>
                  </a:cubicBezTo>
                  <a:cubicBezTo>
                    <a:pt x="176742" y="355600"/>
                    <a:pt x="259292" y="331258"/>
                    <a:pt x="412750" y="342900"/>
                  </a:cubicBezTo>
                  <a:cubicBezTo>
                    <a:pt x="566208" y="354542"/>
                    <a:pt x="797454" y="361421"/>
                    <a:pt x="1028700" y="36830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C1CB7ED5-8C26-4D62-94B9-C1FC2082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4526" y="1482537"/>
              <a:ext cx="223148" cy="223148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B97C9103-4A8C-4F9B-A9B7-DBD636E3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1430" y="1471802"/>
              <a:ext cx="223148" cy="223148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1B4ED2F6-0CFE-4A3F-B880-3DF796A41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5709" y="1433682"/>
              <a:ext cx="293279" cy="293279"/>
            </a:xfrm>
            <a:prstGeom prst="rect">
              <a:avLst/>
            </a:prstGeom>
          </p:spPr>
        </p:pic>
      </p:grp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5120F115-08A4-4578-AF2F-874B9F4CE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249" y="1545805"/>
            <a:ext cx="1421260" cy="1421260"/>
          </a:xfrm>
          <a:prstGeom prst="rect">
            <a:avLst/>
          </a:prstGeom>
        </p:spPr>
      </p:pic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329B2554-4870-4D44-AA29-1161B1DEBC03}"/>
              </a:ext>
            </a:extLst>
          </p:cNvPr>
          <p:cNvSpPr/>
          <p:nvPr/>
        </p:nvSpPr>
        <p:spPr>
          <a:xfrm>
            <a:off x="264716" y="1177446"/>
            <a:ext cx="2793775" cy="2874681"/>
          </a:xfrm>
          <a:prstGeom prst="roundRect">
            <a:avLst>
              <a:gd name="adj" fmla="val 7185"/>
            </a:avLst>
          </a:prstGeom>
          <a:noFill/>
          <a:ln>
            <a:solidFill>
              <a:srgbClr val="9307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4438652A-B7A7-469D-92DF-512641B1E8DE}"/>
              </a:ext>
            </a:extLst>
          </p:cNvPr>
          <p:cNvSpPr/>
          <p:nvPr/>
        </p:nvSpPr>
        <p:spPr>
          <a:xfrm>
            <a:off x="3221132" y="1176619"/>
            <a:ext cx="2793775" cy="2874681"/>
          </a:xfrm>
          <a:prstGeom prst="roundRect">
            <a:avLst>
              <a:gd name="adj" fmla="val 7185"/>
            </a:avLst>
          </a:prstGeom>
          <a:noFill/>
          <a:ln>
            <a:solidFill>
              <a:srgbClr val="9307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C8A68253-97E8-483B-ADEB-7DFD6B2C7126}"/>
              </a:ext>
            </a:extLst>
          </p:cNvPr>
          <p:cNvSpPr/>
          <p:nvPr/>
        </p:nvSpPr>
        <p:spPr>
          <a:xfrm>
            <a:off x="6115992" y="1170269"/>
            <a:ext cx="2793775" cy="2881031"/>
          </a:xfrm>
          <a:prstGeom prst="roundRect">
            <a:avLst>
              <a:gd name="adj" fmla="val 7185"/>
            </a:avLst>
          </a:prstGeom>
          <a:noFill/>
          <a:ln>
            <a:solidFill>
              <a:srgbClr val="9307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Заголовок 12">
            <a:extLst>
              <a:ext uri="{FF2B5EF4-FFF2-40B4-BE49-F238E27FC236}">
                <a16:creationId xmlns:a16="http://schemas.microsoft.com/office/drawing/2014/main" id="{B64F53C1-6DB2-4E12-9876-A60594DF3F15}"/>
              </a:ext>
            </a:extLst>
          </p:cNvPr>
          <p:cNvSpPr txBox="1">
            <a:spLocks/>
          </p:cNvSpPr>
          <p:nvPr/>
        </p:nvSpPr>
        <p:spPr>
          <a:xfrm>
            <a:off x="3221132" y="1185724"/>
            <a:ext cx="2793775" cy="350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1200" dirty="0">
                <a:latin typeface="+mn-lt"/>
              </a:rPr>
              <a:t>Гидродинамика </a:t>
            </a:r>
            <a:r>
              <a:rPr lang="en-US" sz="1200" dirty="0">
                <a:latin typeface="+mn-lt"/>
              </a:rPr>
              <a:t>[3-5]</a:t>
            </a:r>
            <a:endParaRPr lang="ru-RU" sz="1200" dirty="0">
              <a:latin typeface="+mn-lt"/>
            </a:endParaRPr>
          </a:p>
        </p:txBody>
      </p:sp>
      <p:sp>
        <p:nvSpPr>
          <p:cNvPr id="50" name="Заголовок 12">
            <a:extLst>
              <a:ext uri="{FF2B5EF4-FFF2-40B4-BE49-F238E27FC236}">
                <a16:creationId xmlns:a16="http://schemas.microsoft.com/office/drawing/2014/main" id="{C1B7443B-DE03-4771-980F-E517BE4CB45B}"/>
              </a:ext>
            </a:extLst>
          </p:cNvPr>
          <p:cNvSpPr txBox="1">
            <a:spLocks/>
          </p:cNvSpPr>
          <p:nvPr/>
        </p:nvSpPr>
        <p:spPr>
          <a:xfrm>
            <a:off x="264716" y="1187759"/>
            <a:ext cx="2793775" cy="350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>
                <a:latin typeface="+mn-lt"/>
              </a:rPr>
              <a:t>Промысловые исследования </a:t>
            </a:r>
            <a:r>
              <a:rPr lang="en-US" sz="1800" dirty="0">
                <a:latin typeface="+mn-lt"/>
              </a:rPr>
              <a:t>[1-2]</a:t>
            </a:r>
            <a:endParaRPr lang="ru-RU" sz="1800" dirty="0">
              <a:latin typeface="+mn-lt"/>
            </a:endParaRPr>
          </a:p>
        </p:txBody>
      </p:sp>
      <p:sp>
        <p:nvSpPr>
          <p:cNvPr id="52" name="Заголовок 12">
            <a:extLst>
              <a:ext uri="{FF2B5EF4-FFF2-40B4-BE49-F238E27FC236}">
                <a16:creationId xmlns:a16="http://schemas.microsoft.com/office/drawing/2014/main" id="{0E45459C-0186-4C21-94DD-1DD76A74AD92}"/>
              </a:ext>
            </a:extLst>
          </p:cNvPr>
          <p:cNvSpPr txBox="1">
            <a:spLocks/>
          </p:cNvSpPr>
          <p:nvPr/>
        </p:nvSpPr>
        <p:spPr>
          <a:xfrm>
            <a:off x="6115992" y="1176619"/>
            <a:ext cx="2793776" cy="350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1200" dirty="0">
                <a:latin typeface="+mn-lt"/>
              </a:rPr>
              <a:t>Машинное обучение </a:t>
            </a:r>
            <a:r>
              <a:rPr lang="en-US" sz="1200" dirty="0">
                <a:latin typeface="+mn-lt"/>
              </a:rPr>
              <a:t>[6]</a:t>
            </a:r>
            <a:endParaRPr lang="ru-RU" sz="1200" dirty="0">
              <a:latin typeface="+mn-lt"/>
            </a:endParaRPr>
          </a:p>
        </p:txBody>
      </p:sp>
      <p:sp>
        <p:nvSpPr>
          <p:cNvPr id="54" name="Заголовок 12">
            <a:extLst>
              <a:ext uri="{FF2B5EF4-FFF2-40B4-BE49-F238E27FC236}">
                <a16:creationId xmlns:a16="http://schemas.microsoft.com/office/drawing/2014/main" id="{5EB4DF90-2DE0-4D37-AB35-3D7437F4CB06}"/>
              </a:ext>
            </a:extLst>
          </p:cNvPr>
          <p:cNvSpPr txBox="1">
            <a:spLocks/>
          </p:cNvSpPr>
          <p:nvPr/>
        </p:nvSpPr>
        <p:spPr>
          <a:xfrm>
            <a:off x="264715" y="3088322"/>
            <a:ext cx="2793775" cy="1141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1400" b="0" dirty="0">
                <a:latin typeface="+mn-lt"/>
              </a:rPr>
              <a:t>Недостатки</a:t>
            </a:r>
            <a:r>
              <a:rPr lang="en-US" sz="1400" b="0" dirty="0"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dirty="0">
                <a:latin typeface="+mn-lt"/>
              </a:rPr>
              <a:t>Высокая стоимость</a:t>
            </a:r>
            <a:endParaRPr lang="en-US" sz="1400" b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dirty="0">
                <a:latin typeface="+mn-lt"/>
              </a:rPr>
              <a:t>Длительные операции</a:t>
            </a:r>
            <a:endParaRPr lang="en-US" sz="1400" b="0" dirty="0">
              <a:latin typeface="+mn-lt"/>
            </a:endParaRPr>
          </a:p>
        </p:txBody>
      </p:sp>
      <p:sp>
        <p:nvSpPr>
          <p:cNvPr id="59" name="Заголовок 12">
            <a:extLst>
              <a:ext uri="{FF2B5EF4-FFF2-40B4-BE49-F238E27FC236}">
                <a16:creationId xmlns:a16="http://schemas.microsoft.com/office/drawing/2014/main" id="{33AAFE3A-55F2-42C0-9B2F-3C315253BD81}"/>
              </a:ext>
            </a:extLst>
          </p:cNvPr>
          <p:cNvSpPr txBox="1">
            <a:spLocks/>
          </p:cNvSpPr>
          <p:nvPr/>
        </p:nvSpPr>
        <p:spPr>
          <a:xfrm>
            <a:off x="3232480" y="3069909"/>
            <a:ext cx="2782428" cy="1141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1400" b="0" dirty="0">
                <a:latin typeface="+mn-lt"/>
              </a:rPr>
              <a:t>Недостатки</a:t>
            </a:r>
            <a:r>
              <a:rPr lang="en-US" sz="1400" b="0" dirty="0"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dirty="0">
                <a:latin typeface="+mn-lt"/>
              </a:rPr>
              <a:t>Низкая точность</a:t>
            </a:r>
            <a:endParaRPr lang="en-US" sz="1400" b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dirty="0">
                <a:latin typeface="+mn-lt"/>
              </a:rPr>
              <a:t>Ограниченная применимость</a:t>
            </a:r>
            <a:endParaRPr lang="en-US" sz="1400" b="0" dirty="0">
              <a:latin typeface="+mn-lt"/>
            </a:endParaRPr>
          </a:p>
        </p:txBody>
      </p:sp>
      <p:sp>
        <p:nvSpPr>
          <p:cNvPr id="60" name="Заголовок 12">
            <a:extLst>
              <a:ext uri="{FF2B5EF4-FFF2-40B4-BE49-F238E27FC236}">
                <a16:creationId xmlns:a16="http://schemas.microsoft.com/office/drawing/2014/main" id="{F68DFE02-9839-421A-8428-F98BCF5133EC}"/>
              </a:ext>
            </a:extLst>
          </p:cNvPr>
          <p:cNvSpPr txBox="1">
            <a:spLocks/>
          </p:cNvSpPr>
          <p:nvPr/>
        </p:nvSpPr>
        <p:spPr>
          <a:xfrm>
            <a:off x="6138684" y="3070124"/>
            <a:ext cx="2793775" cy="1141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1400" b="0" dirty="0">
                <a:latin typeface="+mn-lt"/>
              </a:rPr>
              <a:t>Недостатки</a:t>
            </a:r>
            <a:r>
              <a:rPr lang="en-US" sz="1400" b="0" dirty="0"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dirty="0">
                <a:latin typeface="+mn-lt"/>
              </a:rPr>
              <a:t>Ограниченная применимость</a:t>
            </a:r>
            <a:endParaRPr lang="en-US" sz="1400" b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dirty="0">
                <a:latin typeface="+mn-lt"/>
              </a:rPr>
              <a:t>Некорректные допущения</a:t>
            </a:r>
            <a:endParaRPr lang="en-US" sz="1400" b="0" dirty="0">
              <a:latin typeface="+mn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AAD9CC-B32C-4887-B2CD-10034A4C9484}"/>
              </a:ext>
            </a:extLst>
          </p:cNvPr>
          <p:cNvSpPr txBox="1"/>
          <p:nvPr/>
        </p:nvSpPr>
        <p:spPr>
          <a:xfrm>
            <a:off x="326755" y="770491"/>
            <a:ext cx="86376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Существующие методы</a:t>
            </a:r>
          </a:p>
        </p:txBody>
      </p:sp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D6A8ACE9-C0FF-4C66-93E0-CB7306DD2C76}"/>
              </a:ext>
            </a:extLst>
          </p:cNvPr>
          <p:cNvSpPr/>
          <p:nvPr/>
        </p:nvSpPr>
        <p:spPr>
          <a:xfrm>
            <a:off x="272131" y="4165047"/>
            <a:ext cx="8648981" cy="630452"/>
          </a:xfrm>
          <a:prstGeom prst="roundRect">
            <a:avLst>
              <a:gd name="adj" fmla="val 25133"/>
            </a:avLst>
          </a:prstGeom>
          <a:noFill/>
          <a:ln>
            <a:solidFill>
              <a:srgbClr val="9307F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Заголовок 12">
            <a:extLst>
              <a:ext uri="{FF2B5EF4-FFF2-40B4-BE49-F238E27FC236}">
                <a16:creationId xmlns:a16="http://schemas.microsoft.com/office/drawing/2014/main" id="{84BB894A-4426-4829-B735-8958E35C8D9F}"/>
              </a:ext>
            </a:extLst>
          </p:cNvPr>
          <p:cNvSpPr txBox="1">
            <a:spLocks/>
          </p:cNvSpPr>
          <p:nvPr/>
        </p:nvSpPr>
        <p:spPr>
          <a:xfrm>
            <a:off x="241836" y="4134919"/>
            <a:ext cx="8660328" cy="630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just"/>
            <a:r>
              <a:rPr lang="ru-RU" sz="1400" b="0" dirty="0">
                <a:latin typeface="+mn-lt"/>
              </a:rPr>
              <a:t>Поскольку в настоящее время отсутствует точный и недорогостоящий метод определения коэффициентов взаимовлияния между скважинами. При этом данные коэффициенты являются важными для управления разработкой всего месторождения. Следовательно, была поставлена цель: протестировать новый метод по поиску этих коэффициентов.</a:t>
            </a:r>
          </a:p>
        </p:txBody>
      </p:sp>
      <p:sp>
        <p:nvSpPr>
          <p:cNvPr id="34" name="Заголовок 12">
            <a:extLst>
              <a:ext uri="{FF2B5EF4-FFF2-40B4-BE49-F238E27FC236}">
                <a16:creationId xmlns:a16="http://schemas.microsoft.com/office/drawing/2014/main" id="{019E6FE2-C795-42DA-BBEC-875518BAAB4F}"/>
              </a:ext>
            </a:extLst>
          </p:cNvPr>
          <p:cNvSpPr txBox="1">
            <a:spLocks/>
          </p:cNvSpPr>
          <p:nvPr/>
        </p:nvSpPr>
        <p:spPr>
          <a:xfrm>
            <a:off x="241836" y="4795499"/>
            <a:ext cx="4179282" cy="348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" dirty="0">
                <a:latin typeface="+mn-lt"/>
              </a:rPr>
              <a:t>1. </a:t>
            </a:r>
            <a:r>
              <a:rPr lang="en-US" sz="500" dirty="0" err="1">
                <a:latin typeface="+mn-lt"/>
              </a:rPr>
              <a:t>Raspopov</a:t>
            </a:r>
            <a:r>
              <a:rPr lang="en-US" sz="500" dirty="0">
                <a:latin typeface="+mn-lt"/>
              </a:rPr>
              <a:t> A.V., </a:t>
            </a:r>
            <a:r>
              <a:rPr lang="en-US" sz="500" dirty="0" err="1">
                <a:latin typeface="+mn-lt"/>
              </a:rPr>
              <a:t>Prokusheva</a:t>
            </a:r>
            <a:r>
              <a:rPr lang="en-US" sz="500" dirty="0">
                <a:latin typeface="+mn-lt"/>
              </a:rPr>
              <a:t> S</a:t>
            </a:r>
            <a:r>
              <a:rPr lang="ru-RU" sz="500" dirty="0">
                <a:latin typeface="+mn-lt"/>
              </a:rPr>
              <a:t>.,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Neftyanaya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provintsiya</a:t>
            </a:r>
            <a:r>
              <a:rPr lang="en-US" sz="500" dirty="0">
                <a:latin typeface="+mn-lt"/>
              </a:rPr>
              <a:t>,</a:t>
            </a:r>
            <a:r>
              <a:rPr lang="ru-RU" sz="500" dirty="0">
                <a:latin typeface="+mn-lt"/>
              </a:rPr>
              <a:t> </a:t>
            </a:r>
            <a:r>
              <a:rPr lang="en-US" sz="500" dirty="0">
                <a:latin typeface="+mn-lt"/>
              </a:rPr>
              <a:t>4(32), P. 65-78, 2022</a:t>
            </a:r>
          </a:p>
          <a:p>
            <a:pPr>
              <a:lnSpc>
                <a:spcPct val="150000"/>
              </a:lnSpc>
            </a:pPr>
            <a:r>
              <a:rPr lang="en-US" sz="500" dirty="0">
                <a:latin typeface="+mn-lt"/>
              </a:rPr>
              <a:t>2. </a:t>
            </a:r>
            <a:r>
              <a:rPr lang="en-US" sz="500" dirty="0" err="1">
                <a:latin typeface="+mn-lt"/>
              </a:rPr>
              <a:t>Gumerova</a:t>
            </a:r>
            <a:r>
              <a:rPr lang="en-US" sz="500" dirty="0">
                <a:latin typeface="+mn-lt"/>
              </a:rPr>
              <a:t> A.A., Malyshev V.L., </a:t>
            </a:r>
            <a:r>
              <a:rPr lang="en-US" sz="500" dirty="0" err="1">
                <a:latin typeface="+mn-lt"/>
              </a:rPr>
              <a:t>Moiseyeva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Ye.F</a:t>
            </a:r>
            <a:r>
              <a:rPr lang="en-US" sz="500" dirty="0">
                <a:latin typeface="+mn-lt"/>
              </a:rPr>
              <a:t>. </a:t>
            </a:r>
            <a:r>
              <a:rPr lang="en-US" sz="500" dirty="0" err="1">
                <a:latin typeface="+mn-lt"/>
              </a:rPr>
              <a:t>Izvestiya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Tomskogo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politekhnicheskogo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universiteta</a:t>
            </a:r>
            <a:r>
              <a:rPr lang="en-US" sz="500" dirty="0">
                <a:latin typeface="+mn-lt"/>
              </a:rPr>
              <a:t>. </a:t>
            </a:r>
            <a:r>
              <a:rPr lang="en-US" sz="500" dirty="0" err="1">
                <a:latin typeface="+mn-lt"/>
              </a:rPr>
              <a:t>Inzhiniring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georesursov</a:t>
            </a:r>
            <a:r>
              <a:rPr lang="en-US" sz="500" dirty="0">
                <a:latin typeface="+mn-lt"/>
              </a:rPr>
              <a:t>, vol. 333</a:t>
            </a:r>
            <a:r>
              <a:rPr lang="ru-RU" sz="500" dirty="0">
                <a:latin typeface="+mn-lt"/>
              </a:rPr>
              <a:t>.,</a:t>
            </a:r>
            <a:r>
              <a:rPr lang="en-US" sz="500" dirty="0">
                <a:latin typeface="+mn-lt"/>
              </a:rPr>
              <a:t> no 6,  P. 167-177</a:t>
            </a:r>
            <a:r>
              <a:rPr lang="ru-RU" sz="500" dirty="0">
                <a:latin typeface="+mn-lt"/>
              </a:rPr>
              <a:t>, </a:t>
            </a:r>
            <a:r>
              <a:rPr lang="en-US" sz="500" dirty="0">
                <a:latin typeface="+mn-lt"/>
              </a:rPr>
              <a:t>2022</a:t>
            </a:r>
          </a:p>
          <a:p>
            <a:pPr>
              <a:lnSpc>
                <a:spcPct val="150000"/>
              </a:lnSpc>
            </a:pPr>
            <a:r>
              <a:rPr lang="en-US" sz="500" dirty="0">
                <a:latin typeface="+mn-lt"/>
              </a:rPr>
              <a:t>3. </a:t>
            </a:r>
            <a:r>
              <a:rPr lang="en-US" sz="500" dirty="0" err="1">
                <a:latin typeface="+mn-lt"/>
              </a:rPr>
              <a:t>Romanenkov</a:t>
            </a:r>
            <a:r>
              <a:rPr lang="en-US" sz="500" dirty="0">
                <a:latin typeface="+mn-lt"/>
              </a:rPr>
              <a:t> A.V., </a:t>
            </a:r>
            <a:r>
              <a:rPr lang="en-US" sz="500" dirty="0" err="1">
                <a:latin typeface="+mn-lt"/>
              </a:rPr>
              <a:t>Yevdoshchuk</a:t>
            </a:r>
            <a:r>
              <a:rPr lang="en-US" sz="500" dirty="0">
                <a:latin typeface="+mn-lt"/>
              </a:rPr>
              <a:t> P.A. </a:t>
            </a:r>
            <a:r>
              <a:rPr lang="en-US" sz="500" dirty="0" err="1">
                <a:latin typeface="+mn-lt"/>
              </a:rPr>
              <a:t>Sovremennyye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tendentsii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razvitiya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nauki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i</a:t>
            </a:r>
            <a:r>
              <a:rPr lang="en-US" sz="500" dirty="0">
                <a:latin typeface="+mn-lt"/>
              </a:rPr>
              <a:t> </a:t>
            </a:r>
            <a:r>
              <a:rPr lang="en-US" sz="500" dirty="0" err="1">
                <a:latin typeface="+mn-lt"/>
              </a:rPr>
              <a:t>tekhnologiy</a:t>
            </a:r>
            <a:r>
              <a:rPr lang="en-US" sz="500" dirty="0">
                <a:latin typeface="+mn-lt"/>
              </a:rPr>
              <a:t> , no. 2-2, P. 79-84</a:t>
            </a:r>
            <a:r>
              <a:rPr lang="ru-RU" sz="500" dirty="0">
                <a:latin typeface="+mn-lt"/>
              </a:rPr>
              <a:t>, </a:t>
            </a:r>
            <a:r>
              <a:rPr lang="en-US" sz="500" dirty="0">
                <a:latin typeface="+mn-lt"/>
              </a:rPr>
              <a:t>2017</a:t>
            </a:r>
            <a:endParaRPr lang="ru-RU" sz="500" dirty="0">
              <a:latin typeface="+mn-lt"/>
            </a:endParaRPr>
          </a:p>
        </p:txBody>
      </p:sp>
      <p:sp>
        <p:nvSpPr>
          <p:cNvPr id="35" name="Заголовок 12">
            <a:extLst>
              <a:ext uri="{FF2B5EF4-FFF2-40B4-BE49-F238E27FC236}">
                <a16:creationId xmlns:a16="http://schemas.microsoft.com/office/drawing/2014/main" id="{F93B52AF-BC40-421C-8BC3-5EEE6E4A5BCA}"/>
              </a:ext>
            </a:extLst>
          </p:cNvPr>
          <p:cNvSpPr txBox="1">
            <a:spLocks/>
          </p:cNvSpPr>
          <p:nvPr/>
        </p:nvSpPr>
        <p:spPr>
          <a:xfrm>
            <a:off x="4535723" y="4795500"/>
            <a:ext cx="3876086" cy="3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" dirty="0">
                <a:latin typeface="+mj-lt"/>
              </a:rPr>
              <a:t>4. </a:t>
            </a:r>
            <a:r>
              <a:rPr lang="en-US" sz="400" dirty="0" err="1">
                <a:latin typeface="+mj-lt"/>
              </a:rPr>
              <a:t>Khasanov</a:t>
            </a:r>
            <a:r>
              <a:rPr lang="en-US" sz="400" dirty="0">
                <a:latin typeface="+mj-lt"/>
              </a:rPr>
              <a:t> M.M.</a:t>
            </a:r>
            <a:r>
              <a:rPr lang="ru-RU" sz="400" dirty="0">
                <a:latin typeface="+mj-lt"/>
              </a:rPr>
              <a:t> </a:t>
            </a:r>
            <a:r>
              <a:rPr lang="en-US" sz="400" dirty="0">
                <a:latin typeface="+mj-lt"/>
              </a:rPr>
              <a:t>et.  al., </a:t>
            </a:r>
            <a:r>
              <a:rPr lang="en-US" sz="400" dirty="0" err="1">
                <a:latin typeface="+mj-lt"/>
              </a:rPr>
              <a:t>Neftyanoye</a:t>
            </a:r>
            <a:r>
              <a:rPr lang="en-US" sz="400" dirty="0">
                <a:latin typeface="+mj-lt"/>
              </a:rPr>
              <a:t> </a:t>
            </a:r>
            <a:r>
              <a:rPr lang="en-US" sz="400" dirty="0" err="1">
                <a:latin typeface="+mj-lt"/>
              </a:rPr>
              <a:t>khozyaystvo</a:t>
            </a:r>
            <a:r>
              <a:rPr lang="en-US" sz="400" dirty="0">
                <a:latin typeface="+mj-lt"/>
              </a:rPr>
              <a:t> URL: https://ntc.gazprom-neft.ru/scientific-publications/14323/ (date of access 04.02.2025). In Rus.</a:t>
            </a:r>
          </a:p>
          <a:p>
            <a:pPr>
              <a:lnSpc>
                <a:spcPct val="150000"/>
              </a:lnSpc>
            </a:pPr>
            <a:r>
              <a:rPr lang="en-US" sz="400" dirty="0">
                <a:latin typeface="+mj-lt"/>
              </a:rPr>
              <a:t>5. </a:t>
            </a:r>
            <a:r>
              <a:rPr lang="en-US" sz="400" dirty="0" err="1">
                <a:latin typeface="+mj-lt"/>
              </a:rPr>
              <a:t>Tyrsin</a:t>
            </a:r>
            <a:r>
              <a:rPr lang="ru-RU" sz="400" dirty="0">
                <a:latin typeface="+mj-lt"/>
              </a:rPr>
              <a:t> </a:t>
            </a:r>
            <a:r>
              <a:rPr lang="en-US" sz="400" dirty="0">
                <a:latin typeface="+mj-lt"/>
              </a:rPr>
              <a:t>A. N. </a:t>
            </a:r>
            <a:r>
              <a:rPr lang="en-US" sz="400" dirty="0"/>
              <a:t>et.  al.</a:t>
            </a:r>
            <a:r>
              <a:rPr lang="en-US" sz="400" dirty="0">
                <a:latin typeface="+mj-lt"/>
              </a:rPr>
              <a:t>,</a:t>
            </a:r>
            <a:r>
              <a:rPr lang="ru-RU" sz="400" dirty="0">
                <a:latin typeface="+mj-lt"/>
              </a:rPr>
              <a:t> </a:t>
            </a:r>
            <a:r>
              <a:rPr lang="en-US" sz="400" dirty="0" err="1">
                <a:latin typeface="+mj-lt"/>
              </a:rPr>
              <a:t>Matem</a:t>
            </a:r>
            <a:r>
              <a:rPr lang="en-US" sz="400" dirty="0">
                <a:latin typeface="+mj-lt"/>
              </a:rPr>
              <a:t>. </a:t>
            </a:r>
            <a:r>
              <a:rPr lang="en-US" sz="400" dirty="0" err="1">
                <a:latin typeface="+mj-lt"/>
              </a:rPr>
              <a:t>modelirovaniye</a:t>
            </a:r>
            <a:r>
              <a:rPr lang="en-US" sz="400" dirty="0">
                <a:latin typeface="+mj-lt"/>
              </a:rPr>
              <a:t>, vol</a:t>
            </a:r>
            <a:r>
              <a:rPr lang="ru-RU" sz="400" dirty="0">
                <a:latin typeface="+mj-lt"/>
              </a:rPr>
              <a:t>.</a:t>
            </a:r>
            <a:r>
              <a:rPr lang="en-US" sz="400" dirty="0">
                <a:latin typeface="+mj-lt"/>
              </a:rPr>
              <a:t> 35</a:t>
            </a:r>
            <a:r>
              <a:rPr lang="ru-RU" sz="400" dirty="0">
                <a:latin typeface="+mj-lt"/>
              </a:rPr>
              <a:t>.</a:t>
            </a:r>
            <a:r>
              <a:rPr lang="en-US" sz="400" dirty="0">
                <a:latin typeface="+mj-lt"/>
              </a:rPr>
              <a:t>, no 6</a:t>
            </a:r>
            <a:r>
              <a:rPr lang="ru-RU" sz="400" dirty="0">
                <a:latin typeface="+mj-lt"/>
              </a:rPr>
              <a:t>.</a:t>
            </a:r>
            <a:r>
              <a:rPr lang="en-US" sz="400" dirty="0">
                <a:latin typeface="+mj-lt"/>
              </a:rPr>
              <a:t>, P. 63–80</a:t>
            </a:r>
            <a:r>
              <a:rPr lang="ru-RU" sz="400" dirty="0">
                <a:latin typeface="+mj-lt"/>
              </a:rPr>
              <a:t>, </a:t>
            </a:r>
            <a:r>
              <a:rPr lang="en-US" sz="400" dirty="0">
                <a:latin typeface="+mj-lt"/>
              </a:rPr>
              <a:t>2023</a:t>
            </a:r>
          </a:p>
          <a:p>
            <a:pPr>
              <a:lnSpc>
                <a:spcPct val="150000"/>
              </a:lnSpc>
            </a:pPr>
            <a:r>
              <a:rPr lang="en-US" sz="400" dirty="0">
                <a:latin typeface="+mj-lt"/>
              </a:rPr>
              <a:t>6. </a:t>
            </a:r>
            <a:r>
              <a:rPr lang="en-US" sz="400" dirty="0" err="1">
                <a:latin typeface="+mj-lt"/>
              </a:rPr>
              <a:t>Yevdoshchuk</a:t>
            </a:r>
            <a:r>
              <a:rPr lang="en-US" sz="400" dirty="0">
                <a:latin typeface="+mj-lt"/>
              </a:rPr>
              <a:t> P.A. </a:t>
            </a:r>
            <a:r>
              <a:rPr lang="en-US" sz="400" dirty="0" err="1">
                <a:latin typeface="+mj-lt"/>
              </a:rPr>
              <a:t>Romanenkov</a:t>
            </a:r>
            <a:r>
              <a:rPr lang="en-US" sz="400" dirty="0">
                <a:latin typeface="+mj-lt"/>
              </a:rPr>
              <a:t> A.V. </a:t>
            </a:r>
            <a:r>
              <a:rPr lang="en-US" sz="400" dirty="0" err="1">
                <a:latin typeface="+mj-lt"/>
              </a:rPr>
              <a:t>Sovremennyye</a:t>
            </a:r>
            <a:r>
              <a:rPr lang="en-US" sz="400" dirty="0">
                <a:latin typeface="+mj-lt"/>
              </a:rPr>
              <a:t> </a:t>
            </a:r>
            <a:r>
              <a:rPr lang="en-US" sz="400" dirty="0" err="1">
                <a:latin typeface="+mj-lt"/>
              </a:rPr>
              <a:t>tendentsii</a:t>
            </a:r>
            <a:r>
              <a:rPr lang="en-US" sz="400" dirty="0">
                <a:latin typeface="+mj-lt"/>
              </a:rPr>
              <a:t> </a:t>
            </a:r>
            <a:r>
              <a:rPr lang="en-US" sz="400" dirty="0" err="1">
                <a:latin typeface="+mj-lt"/>
              </a:rPr>
              <a:t>razvitiya</a:t>
            </a:r>
            <a:r>
              <a:rPr lang="en-US" sz="400" dirty="0">
                <a:latin typeface="+mj-lt"/>
              </a:rPr>
              <a:t> </a:t>
            </a:r>
            <a:r>
              <a:rPr lang="en-US" sz="400" dirty="0" err="1">
                <a:latin typeface="+mj-lt"/>
              </a:rPr>
              <a:t>nauki</a:t>
            </a:r>
            <a:r>
              <a:rPr lang="en-US" sz="400" dirty="0">
                <a:latin typeface="+mj-lt"/>
              </a:rPr>
              <a:t> </a:t>
            </a:r>
            <a:r>
              <a:rPr lang="en-US" sz="400" dirty="0" err="1">
                <a:latin typeface="+mj-lt"/>
              </a:rPr>
              <a:t>i</a:t>
            </a:r>
            <a:r>
              <a:rPr lang="en-US" sz="400" dirty="0">
                <a:latin typeface="+mj-lt"/>
              </a:rPr>
              <a:t> </a:t>
            </a:r>
            <a:r>
              <a:rPr lang="en-US" sz="400" dirty="0" err="1">
                <a:latin typeface="+mj-lt"/>
              </a:rPr>
              <a:t>tekhnologiy</a:t>
            </a:r>
            <a:r>
              <a:rPr lang="en-US" sz="400" dirty="0">
                <a:latin typeface="+mj-lt"/>
              </a:rPr>
              <a:t>, (2-2):79–84, 2017.</a:t>
            </a:r>
            <a:endParaRPr lang="ru-RU" sz="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567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94DF7CC-2B5C-42BF-B4CF-ED66A4D5BF8A}"/>
              </a:ext>
            </a:extLst>
          </p:cNvPr>
          <p:cNvSpPr/>
          <p:nvPr/>
        </p:nvSpPr>
        <p:spPr>
          <a:xfrm>
            <a:off x="247124" y="923793"/>
            <a:ext cx="2839182" cy="1915514"/>
          </a:xfrm>
          <a:prstGeom prst="roundRect">
            <a:avLst>
              <a:gd name="adj" fmla="val 4964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F2132-1A80-48A3-BE9B-89C216FC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Методы</a:t>
            </a:r>
            <a:r>
              <a:rPr lang="en-US" dirty="0">
                <a:latin typeface="+mn-lt"/>
              </a:rPr>
              <a:t>/</a:t>
            </a:r>
            <a:r>
              <a:rPr lang="ru-RU" dirty="0">
                <a:latin typeface="+mn-lt"/>
              </a:rPr>
              <a:t>описание данных</a:t>
            </a: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BC84D968-8866-4B24-8C20-710368EDD888}"/>
              </a:ext>
            </a:extLst>
          </p:cNvPr>
          <p:cNvSpPr/>
          <p:nvPr/>
        </p:nvSpPr>
        <p:spPr>
          <a:xfrm>
            <a:off x="5434481" y="1365350"/>
            <a:ext cx="425232" cy="425291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3EFF47A-5CBC-44E7-A84D-12ADE0D4D425}"/>
              </a:ext>
            </a:extLst>
          </p:cNvPr>
          <p:cNvSpPr/>
          <p:nvPr/>
        </p:nvSpPr>
        <p:spPr>
          <a:xfrm>
            <a:off x="5477016" y="136176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400" b="1" dirty="0"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4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ED4FEDB-C9ED-442D-B8DE-F3DCAF59FD12}"/>
              </a:ext>
            </a:extLst>
          </p:cNvPr>
          <p:cNvSpPr/>
          <p:nvPr/>
        </p:nvSpPr>
        <p:spPr>
          <a:xfrm>
            <a:off x="5917468" y="1397241"/>
            <a:ext cx="254073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400" b="1" dirty="0">
                <a:ea typeface="Merriweather Bold" pitchFamily="34" charset="-122"/>
              </a:rPr>
              <a:t>Процент пропусков =</a:t>
            </a:r>
            <a:r>
              <a:rPr lang="en-US" sz="1400" b="1" dirty="0">
                <a:ea typeface="Merriweather Bold" pitchFamily="34" charset="-122"/>
              </a:rPr>
              <a:t> 92%</a:t>
            </a: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F15A957-EC98-4066-8161-5C8DF79B0E3A}"/>
              </a:ext>
            </a:extLst>
          </p:cNvPr>
          <p:cNvSpPr/>
          <p:nvPr/>
        </p:nvSpPr>
        <p:spPr>
          <a:xfrm>
            <a:off x="5917467" y="1877378"/>
            <a:ext cx="302968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400" b="1" dirty="0">
                <a:ea typeface="Merriweather Bold" pitchFamily="34" charset="-122"/>
              </a:rPr>
              <a:t>Заполнение пропусков предыдущим</a:t>
            </a:r>
            <a:endParaRPr lang="en-US" sz="1400" dirty="0"/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B3535953-EDC8-4C3A-A488-9963B1A60DE8}"/>
              </a:ext>
            </a:extLst>
          </p:cNvPr>
          <p:cNvSpPr/>
          <p:nvPr/>
        </p:nvSpPr>
        <p:spPr>
          <a:xfrm>
            <a:off x="5917469" y="2498552"/>
            <a:ext cx="2896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400" b="1" dirty="0">
                <a:ea typeface="Merriweather Bold" pitchFamily="34" charset="-122"/>
              </a:rPr>
              <a:t>28 скважин</a:t>
            </a:r>
            <a:endParaRPr lang="en-US" sz="1400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13F64D79-52B6-4938-92EF-2040D18FEECD}"/>
              </a:ext>
            </a:extLst>
          </p:cNvPr>
          <p:cNvSpPr/>
          <p:nvPr/>
        </p:nvSpPr>
        <p:spPr>
          <a:xfrm>
            <a:off x="5434481" y="1938971"/>
            <a:ext cx="425232" cy="425291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D983598-D3E6-41AE-BBC2-3A822B0C6BA5}"/>
              </a:ext>
            </a:extLst>
          </p:cNvPr>
          <p:cNvSpPr/>
          <p:nvPr/>
        </p:nvSpPr>
        <p:spPr>
          <a:xfrm>
            <a:off x="5477016" y="193538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400" b="1" dirty="0">
                <a:ea typeface="Merriweather Bold" pitchFamily="34" charset="-122"/>
              </a:rPr>
              <a:t>2</a:t>
            </a:r>
            <a:endParaRPr lang="en-US" sz="1400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CF7BCD7E-D39F-42C5-B088-0B764EAB7B7F}"/>
              </a:ext>
            </a:extLst>
          </p:cNvPr>
          <p:cNvSpPr/>
          <p:nvPr/>
        </p:nvSpPr>
        <p:spPr>
          <a:xfrm>
            <a:off x="5434481" y="2505414"/>
            <a:ext cx="425232" cy="425291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497232EC-D987-45D9-B4FD-9B7377CC75CE}"/>
              </a:ext>
            </a:extLst>
          </p:cNvPr>
          <p:cNvSpPr/>
          <p:nvPr/>
        </p:nvSpPr>
        <p:spPr>
          <a:xfrm>
            <a:off x="5477016" y="25018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400" b="1" dirty="0">
                <a:ea typeface="Merriweather Bold" pitchFamily="34" charset="-122"/>
              </a:rPr>
              <a:t>3</a:t>
            </a:r>
            <a:endParaRPr lang="en-US" sz="14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4221049F-C027-4D93-B7E0-E0BEC818E85B}"/>
              </a:ext>
            </a:extLst>
          </p:cNvPr>
          <p:cNvSpPr/>
          <p:nvPr/>
        </p:nvSpPr>
        <p:spPr>
          <a:xfrm>
            <a:off x="5917469" y="3083105"/>
            <a:ext cx="2896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400" b="1" dirty="0">
                <a:ea typeface="Merriweather Bold" pitchFamily="34" charset="-122"/>
              </a:rPr>
              <a:t>Терригенный коллектор</a:t>
            </a:r>
            <a:endParaRPr lang="en-US" sz="1400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810135F9-2C1E-4A84-8B4A-62D3AD7FBD15}"/>
              </a:ext>
            </a:extLst>
          </p:cNvPr>
          <p:cNvSpPr/>
          <p:nvPr/>
        </p:nvSpPr>
        <p:spPr>
          <a:xfrm>
            <a:off x="5434481" y="3089967"/>
            <a:ext cx="425232" cy="425291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C509F54A-04F7-4F8C-A512-303F506039D2}"/>
              </a:ext>
            </a:extLst>
          </p:cNvPr>
          <p:cNvSpPr/>
          <p:nvPr/>
        </p:nvSpPr>
        <p:spPr>
          <a:xfrm>
            <a:off x="5477016" y="30863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400" b="1" dirty="0">
                <a:ea typeface="Merriweather Bold" pitchFamily="34" charset="-122"/>
              </a:rPr>
              <a:t>4</a:t>
            </a:r>
            <a:endParaRPr lang="en-US" sz="14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CE19A77A-B938-4B35-8E29-3D8F01EBC0DE}"/>
              </a:ext>
            </a:extLst>
          </p:cNvPr>
          <p:cNvSpPr/>
          <p:nvPr/>
        </p:nvSpPr>
        <p:spPr>
          <a:xfrm>
            <a:off x="5917468" y="3674520"/>
            <a:ext cx="2896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b="1" dirty="0">
                <a:ea typeface="Merriweather Bold" pitchFamily="34" charset="-122"/>
              </a:rPr>
              <a:t>1821 </a:t>
            </a:r>
            <a:r>
              <a:rPr lang="ru-RU" sz="1400" b="1" dirty="0">
                <a:ea typeface="Merriweather Bold" pitchFamily="34" charset="-122"/>
              </a:rPr>
              <a:t>граф</a:t>
            </a:r>
            <a:r>
              <a:rPr lang="en-US" sz="1400" b="1" dirty="0">
                <a:ea typeface="Merriweather Bold" pitchFamily="34" charset="-122"/>
              </a:rPr>
              <a:t> (2019-2024 </a:t>
            </a:r>
            <a:r>
              <a:rPr lang="ru-RU" sz="1400" b="1" dirty="0">
                <a:ea typeface="Merriweather Bold" pitchFamily="34" charset="-122"/>
              </a:rPr>
              <a:t>года</a:t>
            </a:r>
            <a:r>
              <a:rPr lang="en-US" sz="1400" b="1" dirty="0">
                <a:ea typeface="Merriweather Bold" pitchFamily="34" charset="-122"/>
              </a:rPr>
              <a:t>)</a:t>
            </a:r>
            <a:endParaRPr lang="en-US" sz="1400" dirty="0"/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CCF2B1FF-F493-40D8-A1BA-61928A6E8803}"/>
              </a:ext>
            </a:extLst>
          </p:cNvPr>
          <p:cNvSpPr/>
          <p:nvPr/>
        </p:nvSpPr>
        <p:spPr>
          <a:xfrm>
            <a:off x="5434480" y="3681382"/>
            <a:ext cx="425232" cy="425291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DFBE4FEE-3B67-4A79-AD29-30F446F6DCAF}"/>
              </a:ext>
            </a:extLst>
          </p:cNvPr>
          <p:cNvSpPr/>
          <p:nvPr/>
        </p:nvSpPr>
        <p:spPr>
          <a:xfrm>
            <a:off x="5477015" y="36777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400" b="1" dirty="0">
                <a:ea typeface="Merriweather Bold" pitchFamily="34" charset="-122"/>
              </a:rPr>
              <a:t>5</a:t>
            </a:r>
            <a:endParaRPr lang="en-US" sz="140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ED74E91C-3411-435F-9B01-EDFE6AA066D6}"/>
              </a:ext>
            </a:extLst>
          </p:cNvPr>
          <p:cNvSpPr/>
          <p:nvPr/>
        </p:nvSpPr>
        <p:spPr>
          <a:xfrm>
            <a:off x="5917469" y="4236240"/>
            <a:ext cx="2896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b="1" dirty="0">
                <a:ea typeface="Merriweather Bold" pitchFamily="34" charset="-122"/>
              </a:rPr>
              <a:t>10 </a:t>
            </a:r>
            <a:r>
              <a:rPr lang="ru-RU" sz="1400" b="1" dirty="0">
                <a:ea typeface="Merriweather Bold" pitchFamily="34" charset="-122"/>
              </a:rPr>
              <a:t>признаков</a:t>
            </a:r>
            <a:endParaRPr lang="en-US" sz="1400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3F4F242C-524B-45C2-82F9-69A75BB792B4}"/>
              </a:ext>
            </a:extLst>
          </p:cNvPr>
          <p:cNvSpPr/>
          <p:nvPr/>
        </p:nvSpPr>
        <p:spPr>
          <a:xfrm>
            <a:off x="5434481" y="4243102"/>
            <a:ext cx="425232" cy="425291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37CCAC84-ED59-4AA9-9E2A-2D30F994E43F}"/>
              </a:ext>
            </a:extLst>
          </p:cNvPr>
          <p:cNvSpPr/>
          <p:nvPr/>
        </p:nvSpPr>
        <p:spPr>
          <a:xfrm>
            <a:off x="5477016" y="42514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400" b="1" dirty="0">
                <a:ea typeface="Merriweather Bold" pitchFamily="34" charset="-122"/>
              </a:rPr>
              <a:t>6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ADA47C-4B8B-4497-885C-351EE7CAE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b="5094"/>
          <a:stretch/>
        </p:blipFill>
        <p:spPr bwMode="auto">
          <a:xfrm>
            <a:off x="422491" y="948218"/>
            <a:ext cx="2519658" cy="17943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3">
            <a:extLst>
              <a:ext uri="{FF2B5EF4-FFF2-40B4-BE49-F238E27FC236}">
                <a16:creationId xmlns:a16="http://schemas.microsoft.com/office/drawing/2014/main" id="{56EAC033-E6F1-4386-9E45-F349F5F7ECA9}"/>
              </a:ext>
            </a:extLst>
          </p:cNvPr>
          <p:cNvSpPr/>
          <p:nvPr/>
        </p:nvSpPr>
        <p:spPr>
          <a:xfrm>
            <a:off x="1549168" y="2547024"/>
            <a:ext cx="41466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050" dirty="0">
                <a:ea typeface="Merriweather Bold" pitchFamily="34" charset="-122"/>
              </a:rPr>
              <a:t>дата</a:t>
            </a:r>
            <a:endParaRPr lang="en-US" sz="105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AAAC64C2-A078-4EBC-8AC9-18174B54696B}"/>
              </a:ext>
            </a:extLst>
          </p:cNvPr>
          <p:cNvSpPr/>
          <p:nvPr/>
        </p:nvSpPr>
        <p:spPr>
          <a:xfrm rot="16200000">
            <a:off x="102140" y="1670045"/>
            <a:ext cx="41466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050" dirty="0">
                <a:ea typeface="Merriweather Bold" pitchFamily="34" charset="-122"/>
              </a:rPr>
              <a:t>поток</a:t>
            </a:r>
            <a:endParaRPr lang="en-US" sz="1050" dirty="0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2DB94F8F-FF11-4BEE-AA87-A24FBE96FEC0}"/>
              </a:ext>
            </a:extLst>
          </p:cNvPr>
          <p:cNvSpPr/>
          <p:nvPr/>
        </p:nvSpPr>
        <p:spPr>
          <a:xfrm>
            <a:off x="247124" y="2909840"/>
            <a:ext cx="2839182" cy="1915514"/>
          </a:xfrm>
          <a:prstGeom prst="roundRect">
            <a:avLst>
              <a:gd name="adj" fmla="val 4964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93010BBD-F5ED-4891-84F0-460AFCD339D3}"/>
              </a:ext>
            </a:extLst>
          </p:cNvPr>
          <p:cNvSpPr/>
          <p:nvPr/>
        </p:nvSpPr>
        <p:spPr>
          <a:xfrm>
            <a:off x="1596639" y="4483938"/>
            <a:ext cx="41466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050" dirty="0">
                <a:ea typeface="Merriweather Bold" pitchFamily="34" charset="-122"/>
              </a:rPr>
              <a:t>поток</a:t>
            </a:r>
            <a:endParaRPr lang="en-US" sz="1050" dirty="0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44909268-6A57-457E-8249-8977F46FD879}"/>
              </a:ext>
            </a:extLst>
          </p:cNvPr>
          <p:cNvSpPr/>
          <p:nvPr/>
        </p:nvSpPr>
        <p:spPr>
          <a:xfrm rot="16200000">
            <a:off x="-3271" y="3690430"/>
            <a:ext cx="625491" cy="354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050" dirty="0">
                <a:ea typeface="Merriweather Bold" pitchFamily="34" charset="-122"/>
              </a:rPr>
              <a:t>плотность</a:t>
            </a:r>
            <a:endParaRPr lang="en-US" sz="105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58ED2A-DC4E-4369-822F-54807E2AE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b="5247"/>
          <a:stretch/>
        </p:blipFill>
        <p:spPr bwMode="auto">
          <a:xfrm>
            <a:off x="544393" y="3001825"/>
            <a:ext cx="2415540" cy="162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9B7BAECE-BF17-4C80-8070-6455DA3C8C8D}"/>
              </a:ext>
            </a:extLst>
          </p:cNvPr>
          <p:cNvSpPr/>
          <p:nvPr/>
        </p:nvSpPr>
        <p:spPr>
          <a:xfrm>
            <a:off x="3223003" y="1639877"/>
            <a:ext cx="1997169" cy="2328743"/>
          </a:xfrm>
          <a:prstGeom prst="roundRect">
            <a:avLst>
              <a:gd name="adj" fmla="val 4964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21E4C9C9-E181-4EAB-98EA-2E93325A4558}"/>
              </a:ext>
            </a:extLst>
          </p:cNvPr>
          <p:cNvSpPr/>
          <p:nvPr/>
        </p:nvSpPr>
        <p:spPr>
          <a:xfrm>
            <a:off x="3309303" y="2146751"/>
            <a:ext cx="261257" cy="261257"/>
          </a:xfrm>
          <a:prstGeom prst="ellipse">
            <a:avLst/>
          </a:prstGeom>
          <a:noFill/>
          <a:ln w="12700">
            <a:solidFill>
              <a:srgbClr val="FFB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D5952D01-1818-4DCC-9031-1B7C04F1BB49}"/>
              </a:ext>
            </a:extLst>
          </p:cNvPr>
          <p:cNvSpPr/>
          <p:nvPr/>
        </p:nvSpPr>
        <p:spPr>
          <a:xfrm>
            <a:off x="3868508" y="2524704"/>
            <a:ext cx="261257" cy="261257"/>
          </a:xfrm>
          <a:prstGeom prst="ellipse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C966C8BF-7BAC-4CCF-9CB4-FF3E53ABBA72}"/>
              </a:ext>
            </a:extLst>
          </p:cNvPr>
          <p:cNvSpPr/>
          <p:nvPr/>
        </p:nvSpPr>
        <p:spPr>
          <a:xfrm>
            <a:off x="4721289" y="2144276"/>
            <a:ext cx="261257" cy="261257"/>
          </a:xfrm>
          <a:prstGeom prst="ellipse">
            <a:avLst/>
          </a:prstGeom>
          <a:noFill/>
          <a:ln w="12700">
            <a:solidFill>
              <a:srgbClr val="FFB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72CA841-2011-47F3-9422-C74EE562E142}"/>
              </a:ext>
            </a:extLst>
          </p:cNvPr>
          <p:cNvSpPr/>
          <p:nvPr/>
        </p:nvSpPr>
        <p:spPr>
          <a:xfrm>
            <a:off x="4716910" y="2982259"/>
            <a:ext cx="261257" cy="261257"/>
          </a:xfrm>
          <a:prstGeom prst="ellipse">
            <a:avLst/>
          </a:prstGeom>
          <a:noFill/>
          <a:ln w="12700">
            <a:solidFill>
              <a:srgbClr val="FFB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5508DCAF-F21D-4FB0-A572-876C18BAE166}"/>
              </a:ext>
            </a:extLst>
          </p:cNvPr>
          <p:cNvSpPr/>
          <p:nvPr/>
        </p:nvSpPr>
        <p:spPr>
          <a:xfrm>
            <a:off x="3310875" y="2983530"/>
            <a:ext cx="261257" cy="261257"/>
          </a:xfrm>
          <a:prstGeom prst="ellipse">
            <a:avLst/>
          </a:prstGeom>
          <a:noFill/>
          <a:ln w="12700">
            <a:solidFill>
              <a:srgbClr val="FFB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</a:t>
            </a: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605961D-F14C-4373-ABC0-050BBEFAF6B1}"/>
              </a:ext>
            </a:extLst>
          </p:cNvPr>
          <p:cNvCxnSpPr>
            <a:cxnSpLocks/>
            <a:stCxn id="3" idx="5"/>
            <a:endCxn id="31" idx="1"/>
          </p:cNvCxnSpPr>
          <p:nvPr/>
        </p:nvCxnSpPr>
        <p:spPr>
          <a:xfrm>
            <a:off x="3532300" y="2369748"/>
            <a:ext cx="374468" cy="1932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FBA48F55-B7F9-4A31-83D2-EC7E9B75A98D}"/>
              </a:ext>
            </a:extLst>
          </p:cNvPr>
          <p:cNvCxnSpPr>
            <a:cxnSpLocks/>
            <a:stCxn id="34" idx="3"/>
            <a:endCxn id="31" idx="7"/>
          </p:cNvCxnSpPr>
          <p:nvPr/>
        </p:nvCxnSpPr>
        <p:spPr>
          <a:xfrm flipH="1">
            <a:off x="4091505" y="2367273"/>
            <a:ext cx="668044" cy="1956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BC9E3A3C-29BF-4298-BC53-7128BE8E827A}"/>
              </a:ext>
            </a:extLst>
          </p:cNvPr>
          <p:cNvCxnSpPr>
            <a:cxnSpLocks/>
            <a:stCxn id="35" idx="1"/>
            <a:endCxn id="31" idx="5"/>
          </p:cNvCxnSpPr>
          <p:nvPr/>
        </p:nvCxnSpPr>
        <p:spPr>
          <a:xfrm flipH="1" flipV="1">
            <a:off x="4091505" y="2747701"/>
            <a:ext cx="663665" cy="2728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C1F8B972-1BB9-4D44-B93F-867B3CE3C369}"/>
              </a:ext>
            </a:extLst>
          </p:cNvPr>
          <p:cNvCxnSpPr>
            <a:cxnSpLocks/>
            <a:stCxn id="36" idx="7"/>
            <a:endCxn id="31" idx="3"/>
          </p:cNvCxnSpPr>
          <p:nvPr/>
        </p:nvCxnSpPr>
        <p:spPr>
          <a:xfrm flipV="1">
            <a:off x="3533872" y="2747701"/>
            <a:ext cx="372896" cy="2740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76E81DC4-7418-4B6A-B9AC-A8DE05BF5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856" y="1781799"/>
            <a:ext cx="354331" cy="35433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AC3994B-33B0-4039-A34C-6B618F108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51" y="1767264"/>
            <a:ext cx="354331" cy="35433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F72FF3F1-B532-453D-A143-8603F39D4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01" y="3249830"/>
            <a:ext cx="354331" cy="35433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A299AC35-D575-49E4-AAD9-83A611FDD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547" y="3263912"/>
            <a:ext cx="354331" cy="354331"/>
          </a:xfrm>
          <a:prstGeom prst="rect">
            <a:avLst/>
          </a:prstGeom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382D73C-F33D-416C-B421-E230A3EC425E}"/>
              </a:ext>
            </a:extLst>
          </p:cNvPr>
          <p:cNvCxnSpPr>
            <a:cxnSpLocks/>
            <a:stCxn id="3" idx="4"/>
            <a:endCxn id="36" idx="0"/>
          </p:cNvCxnSpPr>
          <p:nvPr/>
        </p:nvCxnSpPr>
        <p:spPr>
          <a:xfrm>
            <a:off x="3439932" y="2408008"/>
            <a:ext cx="1572" cy="5755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BFBFBE96-36EC-481B-89F0-8E9DFECD7771}"/>
              </a:ext>
            </a:extLst>
          </p:cNvPr>
          <p:cNvCxnSpPr>
            <a:cxnSpLocks/>
            <a:stCxn id="3" idx="6"/>
            <a:endCxn id="34" idx="2"/>
          </p:cNvCxnSpPr>
          <p:nvPr/>
        </p:nvCxnSpPr>
        <p:spPr>
          <a:xfrm flipV="1">
            <a:off x="3570560" y="2274905"/>
            <a:ext cx="1150729" cy="2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150BA170-330D-4A2C-9156-79DB4B75C571}"/>
              </a:ext>
            </a:extLst>
          </p:cNvPr>
          <p:cNvCxnSpPr>
            <a:cxnSpLocks/>
            <a:stCxn id="34" idx="4"/>
            <a:endCxn id="35" idx="0"/>
          </p:cNvCxnSpPr>
          <p:nvPr/>
        </p:nvCxnSpPr>
        <p:spPr>
          <a:xfrm flipH="1">
            <a:off x="4847539" y="2405533"/>
            <a:ext cx="4379" cy="5767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Овал 83">
            <a:extLst>
              <a:ext uri="{FF2B5EF4-FFF2-40B4-BE49-F238E27FC236}">
                <a16:creationId xmlns:a16="http://schemas.microsoft.com/office/drawing/2014/main" id="{EE14F4A8-6BA8-4226-9FA7-5892B4228130}"/>
              </a:ext>
            </a:extLst>
          </p:cNvPr>
          <p:cNvSpPr/>
          <p:nvPr/>
        </p:nvSpPr>
        <p:spPr>
          <a:xfrm>
            <a:off x="4090958" y="2944276"/>
            <a:ext cx="261257" cy="261257"/>
          </a:xfrm>
          <a:prstGeom prst="ellipse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49E9E43C-B158-4D00-9F0C-BF9E1C0E44A6}"/>
              </a:ext>
            </a:extLst>
          </p:cNvPr>
          <p:cNvCxnSpPr>
            <a:cxnSpLocks/>
            <a:stCxn id="34" idx="3"/>
            <a:endCxn id="84" idx="7"/>
          </p:cNvCxnSpPr>
          <p:nvPr/>
        </p:nvCxnSpPr>
        <p:spPr>
          <a:xfrm flipH="1">
            <a:off x="4313955" y="2367273"/>
            <a:ext cx="445594" cy="6152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42A508E6-293E-4E1A-B75A-CE1EEA6C4633}"/>
              </a:ext>
            </a:extLst>
          </p:cNvPr>
          <p:cNvCxnSpPr>
            <a:cxnSpLocks/>
            <a:stCxn id="36" idx="6"/>
            <a:endCxn id="84" idx="2"/>
          </p:cNvCxnSpPr>
          <p:nvPr/>
        </p:nvCxnSpPr>
        <p:spPr>
          <a:xfrm flipV="1">
            <a:off x="3572132" y="3074905"/>
            <a:ext cx="518826" cy="392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26CA6EA3-F56C-407B-B21A-756A8D4778AA}"/>
              </a:ext>
            </a:extLst>
          </p:cNvPr>
          <p:cNvCxnSpPr>
            <a:cxnSpLocks/>
            <a:stCxn id="84" idx="5"/>
            <a:endCxn id="35" idx="2"/>
          </p:cNvCxnSpPr>
          <p:nvPr/>
        </p:nvCxnSpPr>
        <p:spPr>
          <a:xfrm flipV="1">
            <a:off x="4313955" y="3112888"/>
            <a:ext cx="402955" cy="54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77133720-AB84-4EDB-BD8D-FEEB77DA5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694" y="2116600"/>
            <a:ext cx="354331" cy="354331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062CD467-918E-4112-8C23-79E626C72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019" y="3240260"/>
            <a:ext cx="354331" cy="354331"/>
          </a:xfrm>
          <a:prstGeom prst="rect">
            <a:avLst/>
          </a:prstGeom>
        </p:spPr>
      </p:pic>
      <p:sp>
        <p:nvSpPr>
          <p:cNvPr id="109" name="Text 6">
            <a:extLst>
              <a:ext uri="{FF2B5EF4-FFF2-40B4-BE49-F238E27FC236}">
                <a16:creationId xmlns:a16="http://schemas.microsoft.com/office/drawing/2014/main" id="{A21D2902-1A54-430C-87B2-917AE3A119ED}"/>
              </a:ext>
            </a:extLst>
          </p:cNvPr>
          <p:cNvSpPr/>
          <p:nvPr/>
        </p:nvSpPr>
        <p:spPr>
          <a:xfrm>
            <a:off x="4523043" y="2511816"/>
            <a:ext cx="303416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100" b="1" dirty="0">
                <a:ea typeface="Merriweather Bold" pitchFamily="34" charset="-122"/>
              </a:rPr>
              <a:t>w</a:t>
            </a:r>
            <a:endParaRPr lang="en-US" sz="1100" dirty="0"/>
          </a:p>
        </p:txBody>
      </p:sp>
      <p:sp>
        <p:nvSpPr>
          <p:cNvPr id="110" name="Text 6">
            <a:extLst>
              <a:ext uri="{FF2B5EF4-FFF2-40B4-BE49-F238E27FC236}">
                <a16:creationId xmlns:a16="http://schemas.microsoft.com/office/drawing/2014/main" id="{155BFC87-9F8A-4048-B5A3-3CA29FE4FB70}"/>
              </a:ext>
            </a:extLst>
          </p:cNvPr>
          <p:cNvSpPr/>
          <p:nvPr/>
        </p:nvSpPr>
        <p:spPr>
          <a:xfrm>
            <a:off x="3465320" y="2471261"/>
            <a:ext cx="303416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100" b="1" dirty="0">
                <a:ea typeface="Merriweather Bold" pitchFamily="34" charset="-122"/>
              </a:rPr>
              <a:t>w</a:t>
            </a:r>
            <a:endParaRPr lang="en-US" sz="1100" dirty="0"/>
          </a:p>
        </p:txBody>
      </p:sp>
      <p:sp>
        <p:nvSpPr>
          <p:cNvPr id="111" name="Text 6">
            <a:extLst>
              <a:ext uri="{FF2B5EF4-FFF2-40B4-BE49-F238E27FC236}">
                <a16:creationId xmlns:a16="http://schemas.microsoft.com/office/drawing/2014/main" id="{A26EBAA5-C9A8-48C3-96E7-5B8AD8287007}"/>
              </a:ext>
            </a:extLst>
          </p:cNvPr>
          <p:cNvSpPr/>
          <p:nvPr/>
        </p:nvSpPr>
        <p:spPr>
          <a:xfrm>
            <a:off x="3804829" y="2957741"/>
            <a:ext cx="303416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100" b="1" dirty="0">
                <a:ea typeface="Merriweather Bold" pitchFamily="34" charset="-122"/>
              </a:rPr>
              <a:t>w</a:t>
            </a:r>
            <a:endParaRPr lang="en-US" sz="1100" dirty="0"/>
          </a:p>
        </p:txBody>
      </p:sp>
      <p:sp>
        <p:nvSpPr>
          <p:cNvPr id="112" name="Text 6">
            <a:extLst>
              <a:ext uri="{FF2B5EF4-FFF2-40B4-BE49-F238E27FC236}">
                <a16:creationId xmlns:a16="http://schemas.microsoft.com/office/drawing/2014/main" id="{B3A55B75-D7C2-4464-9108-D5484A47DB70}"/>
              </a:ext>
            </a:extLst>
          </p:cNvPr>
          <p:cNvSpPr/>
          <p:nvPr/>
        </p:nvSpPr>
        <p:spPr>
          <a:xfrm>
            <a:off x="3757321" y="2680128"/>
            <a:ext cx="303416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100" b="1" dirty="0">
                <a:ea typeface="Merriweather Bold" pitchFamily="34" charset="-122"/>
              </a:rPr>
              <a:t>w</a:t>
            </a:r>
            <a:endParaRPr lang="en-US" sz="1100" dirty="0"/>
          </a:p>
        </p:txBody>
      </p:sp>
      <p:sp>
        <p:nvSpPr>
          <p:cNvPr id="113" name="Text 6">
            <a:extLst>
              <a:ext uri="{FF2B5EF4-FFF2-40B4-BE49-F238E27FC236}">
                <a16:creationId xmlns:a16="http://schemas.microsoft.com/office/drawing/2014/main" id="{92BB26EA-B3AC-474D-9C59-7A718E0D52A5}"/>
              </a:ext>
            </a:extLst>
          </p:cNvPr>
          <p:cNvSpPr/>
          <p:nvPr/>
        </p:nvSpPr>
        <p:spPr>
          <a:xfrm>
            <a:off x="4259451" y="1961510"/>
            <a:ext cx="303416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100" b="1" dirty="0">
                <a:ea typeface="Merriweather Bold" pitchFamily="34" charset="-122"/>
              </a:rPr>
              <a:t>w</a:t>
            </a:r>
            <a:endParaRPr lang="en-US" sz="1100" dirty="0"/>
          </a:p>
        </p:txBody>
      </p:sp>
      <p:sp>
        <p:nvSpPr>
          <p:cNvPr id="114" name="Text 6">
            <a:extLst>
              <a:ext uri="{FF2B5EF4-FFF2-40B4-BE49-F238E27FC236}">
                <a16:creationId xmlns:a16="http://schemas.microsoft.com/office/drawing/2014/main" id="{DBA9E169-6926-4E90-8EA2-1558F9783612}"/>
              </a:ext>
            </a:extLst>
          </p:cNvPr>
          <p:cNvSpPr/>
          <p:nvPr/>
        </p:nvSpPr>
        <p:spPr>
          <a:xfrm>
            <a:off x="4873644" y="2480967"/>
            <a:ext cx="303416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100" b="1" dirty="0">
                <a:ea typeface="Merriweather Bold" pitchFamily="34" charset="-122"/>
              </a:rPr>
              <a:t>w</a:t>
            </a:r>
            <a:endParaRPr lang="en-US" sz="1100" dirty="0"/>
          </a:p>
        </p:txBody>
      </p:sp>
      <p:sp>
        <p:nvSpPr>
          <p:cNvPr id="115" name="Text 6">
            <a:extLst>
              <a:ext uri="{FF2B5EF4-FFF2-40B4-BE49-F238E27FC236}">
                <a16:creationId xmlns:a16="http://schemas.microsoft.com/office/drawing/2014/main" id="{6F3937CB-DA3F-484A-910C-1126E89DA85F}"/>
              </a:ext>
            </a:extLst>
          </p:cNvPr>
          <p:cNvSpPr/>
          <p:nvPr/>
        </p:nvSpPr>
        <p:spPr>
          <a:xfrm>
            <a:off x="3327623" y="3524651"/>
            <a:ext cx="1849437" cy="348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100" b="1" dirty="0">
                <a:ea typeface="Merriweather Bold" pitchFamily="34" charset="-122"/>
              </a:rPr>
              <a:t>w – </a:t>
            </a:r>
            <a:r>
              <a:rPr lang="ru-RU" sz="1100" b="1" dirty="0">
                <a:ea typeface="Merriweather Bold" pitchFamily="34" charset="-122"/>
              </a:rPr>
              <a:t>вес</a:t>
            </a:r>
            <a:r>
              <a:rPr lang="en-US" sz="1100" b="1" dirty="0">
                <a:ea typeface="Merriweather Bold" pitchFamily="34" charset="-122"/>
              </a:rPr>
              <a:t> – </a:t>
            </a:r>
            <a:r>
              <a:rPr lang="ru-RU" sz="1100" b="1" dirty="0">
                <a:ea typeface="Merriweather Bold" pitchFamily="34" charset="-122"/>
              </a:rPr>
              <a:t>взаимовлияние</a:t>
            </a:r>
            <a:endParaRPr lang="en-US" sz="1100" dirty="0"/>
          </a:p>
        </p:txBody>
      </p:sp>
      <p:sp>
        <p:nvSpPr>
          <p:cNvPr id="59" name="Text 6">
            <a:extLst>
              <a:ext uri="{FF2B5EF4-FFF2-40B4-BE49-F238E27FC236}">
                <a16:creationId xmlns:a16="http://schemas.microsoft.com/office/drawing/2014/main" id="{C65044FC-971A-4CA2-BBED-117BCCE93753}"/>
              </a:ext>
            </a:extLst>
          </p:cNvPr>
          <p:cNvSpPr/>
          <p:nvPr/>
        </p:nvSpPr>
        <p:spPr>
          <a:xfrm>
            <a:off x="5917468" y="2067361"/>
            <a:ext cx="302968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400" b="1" dirty="0">
                <a:ea typeface="Merriweather Bold" pitchFamily="34" charset="-122"/>
              </a:rPr>
              <a:t>значением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989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0BBE0CF4-6955-4AEF-9ADE-3F1F7AE05586}"/>
              </a:ext>
            </a:extLst>
          </p:cNvPr>
          <p:cNvSpPr/>
          <p:nvPr/>
        </p:nvSpPr>
        <p:spPr>
          <a:xfrm>
            <a:off x="5269250" y="932225"/>
            <a:ext cx="3566159" cy="3904840"/>
          </a:xfrm>
          <a:prstGeom prst="roundRect">
            <a:avLst>
              <a:gd name="adj" fmla="val 8858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412946C-9966-4771-AB46-9B500F131860}"/>
              </a:ext>
            </a:extLst>
          </p:cNvPr>
          <p:cNvSpPr/>
          <p:nvPr/>
        </p:nvSpPr>
        <p:spPr>
          <a:xfrm>
            <a:off x="256032" y="932226"/>
            <a:ext cx="4919472" cy="3904840"/>
          </a:xfrm>
          <a:prstGeom prst="roundRect">
            <a:avLst>
              <a:gd name="adj" fmla="val 8858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32581-E8B4-4BA8-B362-FB372DCE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Результаты</a:t>
            </a:r>
            <a:r>
              <a:rPr lang="en-US" dirty="0">
                <a:latin typeface="+mn-lt"/>
              </a:rPr>
              <a:t>/</a:t>
            </a:r>
            <a:r>
              <a:rPr lang="ru-RU" dirty="0">
                <a:latin typeface="+mn-lt"/>
              </a:rPr>
              <a:t>значения ме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86AAA5F-A1A9-43A5-A46A-27CC1DD84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150" y="1841378"/>
            <a:ext cx="1694938" cy="13446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78F380-1ABD-4ED3-86E7-8860099E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7" y="1841378"/>
            <a:ext cx="1694938" cy="1344670"/>
          </a:xfrm>
          <a:prstGeom prst="rect">
            <a:avLst/>
          </a:prstGeom>
        </p:spPr>
      </p:pic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AC2B404B-6099-49F4-A09D-B6852BD7BF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026088"/>
              </p:ext>
            </p:extLst>
          </p:nvPr>
        </p:nvGraphicFramePr>
        <p:xfrm>
          <a:off x="220609" y="1025096"/>
          <a:ext cx="2377440" cy="1664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24F78352-9CAB-44CC-9B5E-92DBC0DA40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7336144"/>
              </p:ext>
            </p:extLst>
          </p:nvPr>
        </p:nvGraphicFramePr>
        <p:xfrm>
          <a:off x="2562626" y="1025096"/>
          <a:ext cx="2706624" cy="1664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0ED20B20-65FB-43D8-90FE-6B57D0EDA5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742018"/>
              </p:ext>
            </p:extLst>
          </p:nvPr>
        </p:nvGraphicFramePr>
        <p:xfrm>
          <a:off x="256032" y="2782176"/>
          <a:ext cx="2377440" cy="1712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6F55DC74-350E-41A5-8EFA-3265051C9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548939"/>
              </p:ext>
            </p:extLst>
          </p:nvPr>
        </p:nvGraphicFramePr>
        <p:xfrm>
          <a:off x="2633472" y="2782176"/>
          <a:ext cx="2542032" cy="1734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Shape 1">
            <a:extLst>
              <a:ext uri="{FF2B5EF4-FFF2-40B4-BE49-F238E27FC236}">
                <a16:creationId xmlns:a16="http://schemas.microsoft.com/office/drawing/2014/main" id="{EA4B19F7-D095-4E57-A469-5A1D9C7AD538}"/>
              </a:ext>
            </a:extLst>
          </p:cNvPr>
          <p:cNvSpPr/>
          <p:nvPr/>
        </p:nvSpPr>
        <p:spPr>
          <a:xfrm>
            <a:off x="5830082" y="1063944"/>
            <a:ext cx="2606782" cy="613930"/>
          </a:xfrm>
          <a:prstGeom prst="roundRect">
            <a:avLst>
              <a:gd name="adj" fmla="val 8804"/>
            </a:avLst>
          </a:prstGeom>
          <a:solidFill>
            <a:srgbClr val="00B050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3B0A914E-A8E5-4BA7-B69D-95974BB1045A}"/>
              </a:ext>
            </a:extLst>
          </p:cNvPr>
          <p:cNvSpPr/>
          <p:nvPr/>
        </p:nvSpPr>
        <p:spPr>
          <a:xfrm>
            <a:off x="5830082" y="988720"/>
            <a:ext cx="2606782" cy="422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1400" b="1" dirty="0">
                <a:ea typeface="Merriweather Bold" pitchFamily="34" charset="-122"/>
              </a:rPr>
              <a:t>Наилучшие модели:</a:t>
            </a:r>
            <a:endParaRPr lang="en-US" sz="1400" b="1" dirty="0">
              <a:ea typeface="Merriweather Bold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D56686-CACA-4F67-AA3A-9BF7E4BC306F}"/>
              </a:ext>
            </a:extLst>
          </p:cNvPr>
          <p:cNvSpPr txBox="1"/>
          <p:nvPr/>
        </p:nvSpPr>
        <p:spPr>
          <a:xfrm>
            <a:off x="5842419" y="1227448"/>
            <a:ext cx="1512921" cy="402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ea typeface="Merriweather Bold" pitchFamily="34" charset="-122"/>
              </a:rPr>
              <a:t>GraphSAGE</a:t>
            </a:r>
            <a:endParaRPr lang="en-US" sz="1200" b="1" dirty="0">
              <a:ea typeface="Merriweather Bold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7761DA-4942-4150-9FFF-6650AF651AFD}"/>
              </a:ext>
            </a:extLst>
          </p:cNvPr>
          <p:cNvSpPr txBox="1"/>
          <p:nvPr/>
        </p:nvSpPr>
        <p:spPr>
          <a:xfrm>
            <a:off x="7309233" y="1227448"/>
            <a:ext cx="1028481" cy="402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ea typeface="Merriweather Bold" pitchFamily="34" charset="-122"/>
              </a:rPr>
              <a:t>GGNN</a:t>
            </a:r>
            <a:endParaRPr lang="en-US" sz="1200" dirty="0"/>
          </a:p>
        </p:txBody>
      </p:sp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81E1780E-8D22-49B5-B6DA-DAA85467B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165" y="3287138"/>
            <a:ext cx="338935" cy="406746"/>
          </a:xfrm>
          <a:prstGeom prst="rect">
            <a:avLst/>
          </a:prstGeom>
        </p:spPr>
      </p:pic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0ACF082A-8BF4-41C1-9BEA-176DD69B2A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4165" y="3725269"/>
            <a:ext cx="338935" cy="406746"/>
          </a:xfrm>
          <a:prstGeom prst="rect">
            <a:avLst/>
          </a:prstGeom>
        </p:spPr>
      </p:pic>
      <p:sp>
        <p:nvSpPr>
          <p:cNvPr id="28" name="Text 3">
            <a:extLst>
              <a:ext uri="{FF2B5EF4-FFF2-40B4-BE49-F238E27FC236}">
                <a16:creationId xmlns:a16="http://schemas.microsoft.com/office/drawing/2014/main" id="{7238004F-7139-4F9B-83B2-A2382C121EEC}"/>
              </a:ext>
            </a:extLst>
          </p:cNvPr>
          <p:cNvSpPr/>
          <p:nvPr/>
        </p:nvSpPr>
        <p:spPr>
          <a:xfrm>
            <a:off x="5898015" y="3259281"/>
            <a:ext cx="2757141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100" b="1" dirty="0">
                <a:ea typeface="Merriweather Bold" pitchFamily="34" charset="-122"/>
              </a:rPr>
              <a:t>Обучение нейросети для прогноза дебита</a:t>
            </a:r>
            <a:endParaRPr lang="en-US" sz="1100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FB286892-96FF-432C-96A9-89FCD5078972}"/>
              </a:ext>
            </a:extLst>
          </p:cNvPr>
          <p:cNvSpPr/>
          <p:nvPr/>
        </p:nvSpPr>
        <p:spPr>
          <a:xfrm>
            <a:off x="5903011" y="4132015"/>
            <a:ext cx="2757141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100" b="1" dirty="0">
                <a:ea typeface="Merriweather Bold" pitchFamily="34" charset="-122"/>
                <a:cs typeface="Merriweather Bold" pitchFamily="34" charset="-120"/>
              </a:rPr>
              <a:t>Извлечение весов с первого слоя</a:t>
            </a:r>
            <a:endParaRPr lang="en-US" sz="1100" dirty="0"/>
          </a:p>
        </p:txBody>
      </p:sp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3A00BB52-B9B0-40AD-97C6-79CC75FC75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4165" y="4180770"/>
            <a:ext cx="338935" cy="406746"/>
          </a:xfrm>
          <a:prstGeom prst="rect">
            <a:avLst/>
          </a:prstGeom>
        </p:spPr>
      </p:pic>
      <p:sp>
        <p:nvSpPr>
          <p:cNvPr id="31" name="Text 3">
            <a:extLst>
              <a:ext uri="{FF2B5EF4-FFF2-40B4-BE49-F238E27FC236}">
                <a16:creationId xmlns:a16="http://schemas.microsoft.com/office/drawing/2014/main" id="{68B55E12-46E4-4D1B-BDA1-C5A3DF4C1FBA}"/>
              </a:ext>
            </a:extLst>
          </p:cNvPr>
          <p:cNvSpPr/>
          <p:nvPr/>
        </p:nvSpPr>
        <p:spPr>
          <a:xfrm>
            <a:off x="5903011" y="3686844"/>
            <a:ext cx="2757141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100" b="1" dirty="0">
                <a:ea typeface="Merriweather Bold" pitchFamily="34" charset="-122"/>
              </a:rPr>
              <a:t>Тестирование нейронной сети</a:t>
            </a:r>
            <a:endParaRPr lang="en-US" sz="11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359F2CD-7A07-4858-8788-AC0CD8FA8F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329" y="1039586"/>
            <a:ext cx="4910905" cy="3683179"/>
          </a:xfrm>
          <a:prstGeom prst="roundRect">
            <a:avLst>
              <a:gd name="adj" fmla="val 10116"/>
            </a:avLst>
          </a:prstGeom>
        </p:spPr>
      </p:pic>
    </p:spTree>
    <p:extLst>
      <p:ext uri="{BB962C8B-B14F-4D97-AF65-F5344CB8AC3E}">
        <p14:creationId xmlns:p14="http://schemas.microsoft.com/office/powerpoint/2010/main" val="177772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F5E56-C82A-4492-87CB-343DB3AC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Обсуждение</a:t>
            </a:r>
            <a:r>
              <a:rPr lang="en-US" dirty="0">
                <a:latin typeface="+mn-lt"/>
              </a:rPr>
              <a:t>/</a:t>
            </a:r>
            <a:r>
              <a:rPr lang="ru-RU" dirty="0">
                <a:latin typeface="+mn-lt"/>
              </a:rPr>
              <a:t>поиск коэффициентов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2C04CD-80C9-4938-AF7A-17AD94DD1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15"/>
          <a:stretch/>
        </p:blipFill>
        <p:spPr>
          <a:xfrm>
            <a:off x="365759" y="984105"/>
            <a:ext cx="4871493" cy="3852960"/>
          </a:xfrm>
          <a:prstGeom prst="roundRect">
            <a:avLst>
              <a:gd name="adj" fmla="val 8440"/>
            </a:avLst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A6B4495C-30F8-4932-87E4-2C8449400621}"/>
              </a:ext>
            </a:extLst>
          </p:cNvPr>
          <p:cNvSpPr/>
          <p:nvPr/>
        </p:nvSpPr>
        <p:spPr>
          <a:xfrm>
            <a:off x="5477152" y="1456633"/>
            <a:ext cx="2540732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400" b="1" dirty="0">
                <a:ea typeface="Merriweather Bold" pitchFamily="34" charset="-122"/>
              </a:rPr>
              <a:t>Дальнейшие действия</a:t>
            </a:r>
            <a:endParaRPr lang="en-US" sz="1400" b="1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16C783F3-3F1C-46A6-B13D-54A4C303CD52}"/>
              </a:ext>
            </a:extLst>
          </p:cNvPr>
          <p:cNvSpPr/>
          <p:nvPr/>
        </p:nvSpPr>
        <p:spPr>
          <a:xfrm>
            <a:off x="5907551" y="1944993"/>
            <a:ext cx="2828910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200" b="1" dirty="0">
                <a:ea typeface="Merriweather Bold" pitchFamily="34" charset="-122"/>
              </a:rPr>
              <a:t>Исследование альтернативных методов </a:t>
            </a:r>
            <a:endParaRPr lang="en-US" sz="12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C46501A4-B17E-4224-B31A-10E8090B12D7}"/>
              </a:ext>
            </a:extLst>
          </p:cNvPr>
          <p:cNvSpPr/>
          <p:nvPr/>
        </p:nvSpPr>
        <p:spPr>
          <a:xfrm>
            <a:off x="5907550" y="2567384"/>
            <a:ext cx="2828909" cy="421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200" b="1" dirty="0">
                <a:ea typeface="Merriweather Bold" pitchFamily="34" charset="-122"/>
              </a:rPr>
              <a:t>Добавление новых признаков;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3C03F-D475-4494-B9EA-F6EA2262389C}"/>
              </a:ext>
            </a:extLst>
          </p:cNvPr>
          <p:cNvSpPr txBox="1"/>
          <p:nvPr/>
        </p:nvSpPr>
        <p:spPr>
          <a:xfrm>
            <a:off x="5828671" y="2227095"/>
            <a:ext cx="18348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ea typeface="Merriweather Bold" pitchFamily="34" charset="-122"/>
              </a:rPr>
              <a:t>обработки данных</a:t>
            </a:r>
            <a:r>
              <a:rPr lang="en-US" sz="1200" b="1" dirty="0">
                <a:ea typeface="Merriweather Bold" pitchFamily="34" charset="-122"/>
              </a:rPr>
              <a:t>;</a:t>
            </a:r>
            <a:endParaRPr lang="ru-RU" sz="12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11D15FE-211E-481A-8B36-33A19C2B2C85}"/>
              </a:ext>
            </a:extLst>
          </p:cNvPr>
          <p:cNvGrpSpPr/>
          <p:nvPr/>
        </p:nvGrpSpPr>
        <p:grpSpPr>
          <a:xfrm>
            <a:off x="5385344" y="2033827"/>
            <a:ext cx="443327" cy="543610"/>
            <a:chOff x="6972527" y="3266784"/>
            <a:chExt cx="443327" cy="543610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5B655FE9-6692-4A20-8B9F-B0884ABEC977}"/>
                </a:ext>
              </a:extLst>
            </p:cNvPr>
            <p:cNvSpPr/>
            <p:nvPr/>
          </p:nvSpPr>
          <p:spPr>
            <a:xfrm>
              <a:off x="6972528" y="3266784"/>
              <a:ext cx="443326" cy="421296"/>
            </a:xfrm>
            <a:prstGeom prst="rect">
              <a:avLst/>
            </a:prstGeom>
            <a:solidFill>
              <a:srgbClr val="FFD8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9" name="Равнобедренный треугольник 18">
              <a:extLst>
                <a:ext uri="{FF2B5EF4-FFF2-40B4-BE49-F238E27FC236}">
                  <a16:creationId xmlns:a16="http://schemas.microsoft.com/office/drawing/2014/main" id="{187A868E-4181-4578-B53D-A403C077C0B1}"/>
                </a:ext>
              </a:extLst>
            </p:cNvPr>
            <p:cNvSpPr/>
            <p:nvPr/>
          </p:nvSpPr>
          <p:spPr>
            <a:xfrm rot="10800000">
              <a:off x="6972528" y="3266784"/>
              <a:ext cx="443326" cy="1223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Равнобедренный треугольник 19">
              <a:extLst>
                <a:ext uri="{FF2B5EF4-FFF2-40B4-BE49-F238E27FC236}">
                  <a16:creationId xmlns:a16="http://schemas.microsoft.com/office/drawing/2014/main" id="{1EA772EC-3AC6-4E8D-B45D-B3877AB8F24C}"/>
                </a:ext>
              </a:extLst>
            </p:cNvPr>
            <p:cNvSpPr/>
            <p:nvPr/>
          </p:nvSpPr>
          <p:spPr>
            <a:xfrm rot="10800000">
              <a:off x="6972527" y="3688080"/>
              <a:ext cx="443326" cy="122314"/>
            </a:xfrm>
            <a:prstGeom prst="triangle">
              <a:avLst/>
            </a:prstGeom>
            <a:solidFill>
              <a:srgbClr val="FFD8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D9DF5B2-078B-46F8-8417-858F185F30E5}"/>
              </a:ext>
            </a:extLst>
          </p:cNvPr>
          <p:cNvGrpSpPr/>
          <p:nvPr/>
        </p:nvGrpSpPr>
        <p:grpSpPr>
          <a:xfrm>
            <a:off x="5385344" y="2567384"/>
            <a:ext cx="443327" cy="543610"/>
            <a:chOff x="6972527" y="3266784"/>
            <a:chExt cx="443327" cy="543610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41898E52-02DF-4B2D-ACA7-27332FDA866A}"/>
                </a:ext>
              </a:extLst>
            </p:cNvPr>
            <p:cNvSpPr/>
            <p:nvPr/>
          </p:nvSpPr>
          <p:spPr>
            <a:xfrm>
              <a:off x="6972528" y="3266784"/>
              <a:ext cx="443326" cy="421296"/>
            </a:xfrm>
            <a:prstGeom prst="rect">
              <a:avLst/>
            </a:prstGeom>
            <a:solidFill>
              <a:srgbClr val="FFD8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4" name="Равнобедренный треугольник 23">
              <a:extLst>
                <a:ext uri="{FF2B5EF4-FFF2-40B4-BE49-F238E27FC236}">
                  <a16:creationId xmlns:a16="http://schemas.microsoft.com/office/drawing/2014/main" id="{247165C6-7494-4CB8-9F79-CB0639400BF8}"/>
                </a:ext>
              </a:extLst>
            </p:cNvPr>
            <p:cNvSpPr/>
            <p:nvPr/>
          </p:nvSpPr>
          <p:spPr>
            <a:xfrm rot="10800000">
              <a:off x="6972528" y="3266784"/>
              <a:ext cx="443326" cy="1223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5" name="Равнобедренный треугольник 24">
              <a:extLst>
                <a:ext uri="{FF2B5EF4-FFF2-40B4-BE49-F238E27FC236}">
                  <a16:creationId xmlns:a16="http://schemas.microsoft.com/office/drawing/2014/main" id="{5E02FABC-76FD-47CE-9CEA-50082B7E69B9}"/>
                </a:ext>
              </a:extLst>
            </p:cNvPr>
            <p:cNvSpPr/>
            <p:nvPr/>
          </p:nvSpPr>
          <p:spPr>
            <a:xfrm rot="10800000">
              <a:off x="6972527" y="3688080"/>
              <a:ext cx="443326" cy="122314"/>
            </a:xfrm>
            <a:prstGeom prst="triangle">
              <a:avLst/>
            </a:prstGeom>
            <a:solidFill>
              <a:srgbClr val="FFD8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A26372C3-A812-4CC8-BDBE-89890C304835}"/>
              </a:ext>
            </a:extLst>
          </p:cNvPr>
          <p:cNvGrpSpPr/>
          <p:nvPr/>
        </p:nvGrpSpPr>
        <p:grpSpPr>
          <a:xfrm>
            <a:off x="5385345" y="3110995"/>
            <a:ext cx="443327" cy="543610"/>
            <a:chOff x="6972527" y="3266784"/>
            <a:chExt cx="443327" cy="543610"/>
          </a:xfrm>
        </p:grpSpPr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36258342-88A6-4A62-8CFA-325F0A315B58}"/>
                </a:ext>
              </a:extLst>
            </p:cNvPr>
            <p:cNvSpPr/>
            <p:nvPr/>
          </p:nvSpPr>
          <p:spPr>
            <a:xfrm>
              <a:off x="6972528" y="3266784"/>
              <a:ext cx="443326" cy="421296"/>
            </a:xfrm>
            <a:prstGeom prst="rect">
              <a:avLst/>
            </a:prstGeom>
            <a:solidFill>
              <a:srgbClr val="FFD8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8" name="Равнобедренный треугольник 27">
              <a:extLst>
                <a:ext uri="{FF2B5EF4-FFF2-40B4-BE49-F238E27FC236}">
                  <a16:creationId xmlns:a16="http://schemas.microsoft.com/office/drawing/2014/main" id="{AABCDD02-D93F-472B-A406-07B27956278E}"/>
                </a:ext>
              </a:extLst>
            </p:cNvPr>
            <p:cNvSpPr/>
            <p:nvPr/>
          </p:nvSpPr>
          <p:spPr>
            <a:xfrm rot="10800000">
              <a:off x="6972528" y="3266784"/>
              <a:ext cx="443326" cy="1223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9" name="Равнобедренный треугольник 28">
              <a:extLst>
                <a:ext uri="{FF2B5EF4-FFF2-40B4-BE49-F238E27FC236}">
                  <a16:creationId xmlns:a16="http://schemas.microsoft.com/office/drawing/2014/main" id="{A952E75B-B74C-4429-8BE8-F4E2E923324D}"/>
                </a:ext>
              </a:extLst>
            </p:cNvPr>
            <p:cNvSpPr/>
            <p:nvPr/>
          </p:nvSpPr>
          <p:spPr>
            <a:xfrm rot="10800000">
              <a:off x="6972527" y="3688080"/>
              <a:ext cx="443326" cy="122314"/>
            </a:xfrm>
            <a:prstGeom prst="triangle">
              <a:avLst/>
            </a:prstGeom>
            <a:solidFill>
              <a:srgbClr val="FFD8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D8814FA6-5F09-49EF-A80E-29BB7D0863E7}"/>
              </a:ext>
            </a:extLst>
          </p:cNvPr>
          <p:cNvGrpSpPr/>
          <p:nvPr/>
        </p:nvGrpSpPr>
        <p:grpSpPr>
          <a:xfrm>
            <a:off x="5385346" y="3688340"/>
            <a:ext cx="443327" cy="543610"/>
            <a:chOff x="6972527" y="3266784"/>
            <a:chExt cx="443327" cy="543610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EE807E2-03B7-41AC-9ED4-AFE0EC6D27DE}"/>
                </a:ext>
              </a:extLst>
            </p:cNvPr>
            <p:cNvSpPr/>
            <p:nvPr/>
          </p:nvSpPr>
          <p:spPr>
            <a:xfrm>
              <a:off x="6972528" y="3266784"/>
              <a:ext cx="443326" cy="421296"/>
            </a:xfrm>
            <a:prstGeom prst="rect">
              <a:avLst/>
            </a:prstGeom>
            <a:solidFill>
              <a:srgbClr val="FFD8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2" name="Равнобедренный треугольник 31">
              <a:extLst>
                <a:ext uri="{FF2B5EF4-FFF2-40B4-BE49-F238E27FC236}">
                  <a16:creationId xmlns:a16="http://schemas.microsoft.com/office/drawing/2014/main" id="{728EE92B-DC9A-4CE7-BCC2-611DA25B2549}"/>
                </a:ext>
              </a:extLst>
            </p:cNvPr>
            <p:cNvSpPr/>
            <p:nvPr/>
          </p:nvSpPr>
          <p:spPr>
            <a:xfrm rot="10800000">
              <a:off x="6972528" y="3266784"/>
              <a:ext cx="443326" cy="12231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3" name="Равнобедренный треугольник 32">
              <a:extLst>
                <a:ext uri="{FF2B5EF4-FFF2-40B4-BE49-F238E27FC236}">
                  <a16:creationId xmlns:a16="http://schemas.microsoft.com/office/drawing/2014/main" id="{0EE0DAB5-E84E-45DD-9657-D89F8BB8A184}"/>
                </a:ext>
              </a:extLst>
            </p:cNvPr>
            <p:cNvSpPr/>
            <p:nvPr/>
          </p:nvSpPr>
          <p:spPr>
            <a:xfrm rot="10800000">
              <a:off x="6972527" y="3688080"/>
              <a:ext cx="443326" cy="122314"/>
            </a:xfrm>
            <a:prstGeom prst="triangle">
              <a:avLst/>
            </a:prstGeom>
            <a:solidFill>
              <a:srgbClr val="FFD8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 6">
            <a:extLst>
              <a:ext uri="{FF2B5EF4-FFF2-40B4-BE49-F238E27FC236}">
                <a16:creationId xmlns:a16="http://schemas.microsoft.com/office/drawing/2014/main" id="{0E71A134-2A21-45AC-B8F8-B031AB1981F0}"/>
              </a:ext>
            </a:extLst>
          </p:cNvPr>
          <p:cNvSpPr/>
          <p:nvPr/>
        </p:nvSpPr>
        <p:spPr>
          <a:xfrm>
            <a:off x="5907551" y="3054976"/>
            <a:ext cx="2870690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200" b="1" dirty="0">
                <a:ea typeface="Merriweather Bold" pitchFamily="34" charset="-122"/>
              </a:rPr>
              <a:t>Исследование других архитектур 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2FC1E9-A6DF-4A3E-91C5-BAA6F77C917A}"/>
              </a:ext>
            </a:extLst>
          </p:cNvPr>
          <p:cNvSpPr txBox="1"/>
          <p:nvPr/>
        </p:nvSpPr>
        <p:spPr>
          <a:xfrm>
            <a:off x="5828670" y="3299107"/>
            <a:ext cx="1979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dirty="0">
                <a:ea typeface="Merriweather Bold" pitchFamily="34" charset="-122"/>
              </a:rPr>
              <a:t>нейронных сетей</a:t>
            </a:r>
            <a:r>
              <a:rPr lang="en-US" sz="1100" b="1" dirty="0">
                <a:ea typeface="Merriweather Bold" pitchFamily="34" charset="-122"/>
              </a:rPr>
              <a:t>;</a:t>
            </a:r>
            <a:endParaRPr lang="ru-RU" sz="1100" dirty="0"/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A31E781C-0C8A-4DFD-BF45-5E680B8AAF70}"/>
              </a:ext>
            </a:extLst>
          </p:cNvPr>
          <p:cNvSpPr/>
          <p:nvPr/>
        </p:nvSpPr>
        <p:spPr>
          <a:xfrm>
            <a:off x="5907550" y="3614943"/>
            <a:ext cx="2870691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200" b="1" dirty="0">
                <a:ea typeface="Merriweather Bold" pitchFamily="34" charset="-122"/>
                <a:cs typeface="Merriweather Bold" pitchFamily="34" charset="-120"/>
              </a:rPr>
              <a:t>Исследование прочих методов извлечения </a:t>
            </a:r>
            <a:endParaRPr lang="en-US" sz="1200" dirty="0"/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C0180D05-5643-4F93-8AE5-992F5614408C}"/>
              </a:ext>
            </a:extLst>
          </p:cNvPr>
          <p:cNvSpPr/>
          <p:nvPr/>
        </p:nvSpPr>
        <p:spPr>
          <a:xfrm>
            <a:off x="5907549" y="3806253"/>
            <a:ext cx="3068500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1200" b="1" dirty="0">
                <a:ea typeface="Merriweather Bold" pitchFamily="34" charset="-122"/>
                <a:cs typeface="Merriweather Bold" pitchFamily="34" charset="-120"/>
              </a:rPr>
              <a:t>коэффициентов взаимовлияния.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64EB66-614C-41FE-9C4B-CD44D6DB195F}"/>
              </a:ext>
            </a:extLst>
          </p:cNvPr>
          <p:cNvSpPr txBox="1"/>
          <p:nvPr/>
        </p:nvSpPr>
        <p:spPr>
          <a:xfrm>
            <a:off x="5477152" y="2182593"/>
            <a:ext cx="2726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ea typeface="Merriweather Bold" pitchFamily="34" charset="-122"/>
              </a:rPr>
              <a:t>1</a:t>
            </a:r>
            <a:endParaRPr lang="ru-RU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8C83BC-89EA-4E4C-BF80-7589135CA7B7}"/>
              </a:ext>
            </a:extLst>
          </p:cNvPr>
          <p:cNvSpPr txBox="1"/>
          <p:nvPr/>
        </p:nvSpPr>
        <p:spPr>
          <a:xfrm>
            <a:off x="5477152" y="2722672"/>
            <a:ext cx="2726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ea typeface="Merriweather Bold" pitchFamily="34" charset="-122"/>
              </a:rPr>
              <a:t>2</a:t>
            </a:r>
            <a:endParaRPr lang="ru-RU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9F1455-D1C6-469B-9C2E-645F202A09E3}"/>
              </a:ext>
            </a:extLst>
          </p:cNvPr>
          <p:cNvSpPr txBox="1"/>
          <p:nvPr/>
        </p:nvSpPr>
        <p:spPr>
          <a:xfrm>
            <a:off x="5477152" y="3270806"/>
            <a:ext cx="2726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ea typeface="Merriweather Bold" pitchFamily="34" charset="-122"/>
              </a:rPr>
              <a:t>3</a:t>
            </a:r>
            <a:endParaRPr lang="ru-RU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04789-60E6-4BF3-B5C0-38D1FF935146}"/>
              </a:ext>
            </a:extLst>
          </p:cNvPr>
          <p:cNvSpPr txBox="1"/>
          <p:nvPr/>
        </p:nvSpPr>
        <p:spPr>
          <a:xfrm>
            <a:off x="5477152" y="3846333"/>
            <a:ext cx="2726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ea typeface="Merriweather Bold" pitchFamily="34" charset="-122"/>
              </a:rPr>
              <a:t>4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2850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11741ED-AF70-4B3E-9A15-CDFC9CE35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610396"/>
            <a:ext cx="3861607" cy="1573671"/>
          </a:xfrm>
        </p:spPr>
        <p:txBody>
          <a:bodyPr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A groundbreaking methodology has been established to determine the coefficients of mutual influence between wells. </a:t>
            </a:r>
            <a:endParaRPr lang="ru-RU" b="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The </a:t>
            </a:r>
            <a:r>
              <a:rPr lang="en-US" b="0" dirty="0" err="1">
                <a:latin typeface="+mn-lt"/>
              </a:rPr>
              <a:t>GraphSAGE</a:t>
            </a:r>
            <a:r>
              <a:rPr lang="en-US" b="0" dirty="0">
                <a:latin typeface="+mn-lt"/>
              </a:rPr>
              <a:t> neural network demonstrated superior performance, achieving the following metrics: r² = 0.97, MSE = 171.39, MAE = 5.46, RMSE = 13.09, based on an average oil flow rate of 272.33. </a:t>
            </a:r>
            <a:endParaRPr lang="ru-RU" b="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The analyzed data has been rigorously evaluated and is now elegantly presented in graphical format</a:t>
            </a:r>
            <a:r>
              <a:rPr lang="en-US" dirty="0">
                <a:latin typeface="+mn-lt"/>
              </a:rPr>
              <a:t>.</a:t>
            </a:r>
            <a:endParaRPr lang="ru-RU" dirty="0"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56BE0E-DC6D-4EB1-91C9-00E27A1EE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b="1" u="none" dirty="0">
                <a:latin typeface="+mn-lt"/>
                <a:ea typeface="Open Sans" pitchFamily="34" charset="-122"/>
                <a:cs typeface="Open Sans" pitchFamily="34" charset="-120"/>
              </a:rPr>
              <a:t>Conclusions from the study:</a:t>
            </a:r>
            <a:endParaRPr lang="ru-RU" sz="1600" b="1" u="none" dirty="0">
              <a:latin typeface="+mn-lt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91CA94-7F8E-4E06-B01A-487AF37E76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0" y="2771557"/>
            <a:ext cx="3861607" cy="157367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>
                <a:latin typeface="+mn-lt"/>
                <a:ea typeface="Open Sans" pitchFamily="34" charset="-122"/>
                <a:cs typeface="Open Sans" pitchFamily="34" charset="-120"/>
              </a:rPr>
              <a:t>Significant reduction in the time required by specialists to analyze latent correlations within the data</a:t>
            </a:r>
            <a:r>
              <a:rPr lang="ru-RU" sz="1200" b="0" dirty="0">
                <a:latin typeface="+mn-lt"/>
                <a:ea typeface="Open Sans" pitchFamily="34" charset="-122"/>
                <a:cs typeface="Open Sans" pitchFamily="34" charset="-120"/>
              </a:rPr>
              <a:t>;</a:t>
            </a:r>
            <a:endParaRPr lang="en-US" sz="1200" b="0" dirty="0">
              <a:latin typeface="+mn-lt"/>
              <a:ea typeface="Open Sans" pitchFamily="34" charset="-122"/>
              <a:cs typeface="Open Sans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>
                <a:latin typeface="+mn-lt"/>
                <a:ea typeface="Open Sans" pitchFamily="34" charset="-122"/>
                <a:cs typeface="Open Sans" pitchFamily="34" charset="-120"/>
              </a:rPr>
              <a:t>Increased oil production resulting from operations informed by these coefficients</a:t>
            </a:r>
            <a:r>
              <a:rPr lang="ru-RU" sz="1200" b="0" dirty="0">
                <a:latin typeface="+mn-lt"/>
                <a:ea typeface="Open Sans" pitchFamily="34" charset="-122"/>
                <a:cs typeface="Open Sans" pitchFamily="34" charset="-120"/>
              </a:rPr>
              <a:t>;</a:t>
            </a:r>
            <a:endParaRPr lang="en-US" sz="1200" b="0" dirty="0">
              <a:latin typeface="+mn-lt"/>
              <a:ea typeface="Open Sans" pitchFamily="34" charset="-122"/>
              <a:cs typeface="Open Sans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>
                <a:latin typeface="+mn-lt"/>
                <a:ea typeface="Open Sans" pitchFamily="34" charset="-122"/>
                <a:cs typeface="Open Sans" pitchFamily="34" charset="-120"/>
              </a:rPr>
              <a:t>Decreased costs associated with well testing</a:t>
            </a:r>
          </a:p>
          <a:p>
            <a:endParaRPr lang="ru-RU" dirty="0">
              <a:latin typeface="+mn-lt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BF7657-3424-49C5-A39E-91C9EAB339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b="1" u="none" dirty="0">
                <a:latin typeface="+mn-lt"/>
                <a:ea typeface="Open Sans" pitchFamily="34" charset="-122"/>
                <a:cs typeface="Open Sans" pitchFamily="34" charset="-120"/>
              </a:rPr>
              <a:t>Key advantages:</a:t>
            </a:r>
            <a:endParaRPr lang="en-US" sz="1600" b="1" u="none" dirty="0"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C3F19C6-5D87-4471-9764-2EC908A2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Conclusion</a:t>
            </a:r>
            <a:endParaRPr lang="ru-RU" dirty="0"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ED6F48-7F13-4935-8421-DB171D3F0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24" y="3927113"/>
            <a:ext cx="768039" cy="7680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E0E2C6-39F3-4508-A1F5-4926C4E9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411" y="3895915"/>
            <a:ext cx="863075" cy="863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C7F58F-E034-42BF-8E42-6BA94EFF9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826" y="3993665"/>
            <a:ext cx="699954" cy="6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069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6362</TotalTime>
  <Words>499</Words>
  <Application>Microsoft Office PowerPoint</Application>
  <PresentationFormat>Экран (16:9)</PresentationFormat>
  <Paragraphs>88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The application of a graph neural network to forecast the reciprocal impact of wells within an oil field</vt:lpstr>
      <vt:lpstr>Введение/актуальность</vt:lpstr>
      <vt:lpstr>Методы/описание данных</vt:lpstr>
      <vt:lpstr>Результаты/значения ме</vt:lpstr>
      <vt:lpstr>Обсуждение/поиск коэффициентов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makson.yamkin@mail.ru</cp:lastModifiedBy>
  <cp:revision>181</cp:revision>
  <dcterms:created xsi:type="dcterms:W3CDTF">2014-06-27T12:30:22Z</dcterms:created>
  <dcterms:modified xsi:type="dcterms:W3CDTF">2025-03-31T18:44:21Z</dcterms:modified>
</cp:coreProperties>
</file>